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797675" cy="9926638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6E508"/>
    <a:srgbClr val="FFFF00"/>
    <a:srgbClr val="FFFF99"/>
    <a:srgbClr val="FFFF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88" autoAdjust="0"/>
    <p:restoredTop sz="94660"/>
  </p:normalViewPr>
  <p:slideViewPr>
    <p:cSldViewPr>
      <p:cViewPr>
        <p:scale>
          <a:sx n="90" d="100"/>
          <a:sy n="90" d="100"/>
        </p:scale>
        <p:origin x="-1326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1" d="100"/>
          <a:sy n="61" d="100"/>
        </p:scale>
        <p:origin x="-2922" y="-96"/>
      </p:cViewPr>
      <p:guideLst>
        <p:guide orient="horz" pos="3126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438688-00CB-4012-97FF-7C41D9787936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203313533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6FA177-3EA3-452A-BE3D-4381C0AB0723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70263117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6FA177-3EA3-452A-BE3D-4381C0AB0723}" type="slidenum">
              <a:rPr lang="bg-BG" smtClean="0"/>
              <a:pPr/>
              <a:t>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4274083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30B830-1FE8-4B0D-9AE3-3460118D058E}" type="datetimeFigureOut">
              <a:rPr lang="bg-BG" smtClean="0"/>
              <a:pPr/>
              <a:t>23.4.2014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9DDEBF-A372-4EF0-B5C9-A86A8718F1D3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9" name="Rectangle 8"/>
          <p:cNvSpPr/>
          <p:nvPr userDrawn="1"/>
        </p:nvSpPr>
        <p:spPr>
          <a:xfrm>
            <a:off x="21110" y="1348448"/>
            <a:ext cx="5679673" cy="430065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6" name="Rectangle 15"/>
          <p:cNvSpPr/>
          <p:nvPr userDrawn="1"/>
        </p:nvSpPr>
        <p:spPr>
          <a:xfrm>
            <a:off x="5700783" y="1336301"/>
            <a:ext cx="3426656" cy="4312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7" name="Rectangle 16"/>
          <p:cNvSpPr/>
          <p:nvPr userDrawn="1"/>
        </p:nvSpPr>
        <p:spPr>
          <a:xfrm>
            <a:off x="21110" y="5650333"/>
            <a:ext cx="4618390" cy="119675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sz="800" kern="1200" cap="small" baseline="0" noProof="0" dirty="0" smtClean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sz="800" kern="1200" cap="small" baseline="0" noProof="0" dirty="0" smtClean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sz="800" kern="1200" cap="small" baseline="0" noProof="0" dirty="0" smtClean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sz="800" kern="1200" cap="small" baseline="0" noProof="0" dirty="0" smtClean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sz="800" kern="1200" cap="small" baseline="0" noProof="0" dirty="0" smtClean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kern="1200" cap="small" baseline="0" noProof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Този документ е създаден в рамките на проект „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Повишаване на компетентността на съдии, съдебни </a:t>
            </a:r>
            <a:r>
              <a:rPr lang="bg-BG" sz="800" kern="1200" cap="small" baseline="0" dirty="0" err="1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помощници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 и съдебни служители от ВАС и административните съдилища</a:t>
            </a:r>
            <a:r>
              <a:rPr lang="ru-RU" sz="800" kern="1200" cap="small" baseline="0" noProof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”, Договор № 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en-US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24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.0</a:t>
            </a:r>
            <a:r>
              <a:rPr lang="en-US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9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.201</a:t>
            </a:r>
            <a:r>
              <a:rPr lang="en-US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3 </a:t>
            </a:r>
            <a:r>
              <a:rPr lang="ru-RU" sz="800" kern="1200" cap="small" baseline="0" noProof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г., 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финансиран от Оперативна програма „Административен капацитет”, </a:t>
            </a:r>
            <a:r>
              <a:rPr lang="bg-BG" sz="800" kern="1200" cap="small" baseline="0" dirty="0" err="1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съфинансирана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 от Европейския съюз чрез Европейския социален фонд</a:t>
            </a:r>
            <a:endParaRPr lang="bg-BG" sz="800" kern="1200" cap="small" baseline="0" noProof="0" dirty="0" smtClean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4639500" y="5640775"/>
            <a:ext cx="2232248" cy="120630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1" name="Rectangle 20"/>
          <p:cNvSpPr/>
          <p:nvPr userDrawn="1"/>
        </p:nvSpPr>
        <p:spPr>
          <a:xfrm>
            <a:off x="6871748" y="5640774"/>
            <a:ext cx="2232248" cy="120630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bg-BG" sz="1100" cap="small" noProof="0" dirty="0" smtClean="0">
                <a:latin typeface="Cambria" pitchFamily="18" charset="0"/>
              </a:rPr>
              <a:t> </a:t>
            </a:r>
            <a:endParaRPr lang="bg-BG" sz="1100" cap="small" baseline="0" noProof="0" dirty="0" smtClean="0">
              <a:latin typeface="Cambria" pitchFamily="18" charset="0"/>
            </a:endParaRPr>
          </a:p>
          <a:p>
            <a:pPr algn="r"/>
            <a:endParaRPr lang="bg-BG" sz="1100" cap="small" baseline="0" noProof="0" dirty="0" smtClean="0">
              <a:latin typeface="Cambria" pitchFamily="18" charset="0"/>
            </a:endParaRPr>
          </a:p>
          <a:p>
            <a:pPr algn="r"/>
            <a:endParaRPr lang="bg-BG" sz="1100" cap="small" baseline="0" noProof="0" dirty="0" smtClean="0">
              <a:latin typeface="Cambria" pitchFamily="18" charset="0"/>
            </a:endParaRPr>
          </a:p>
          <a:p>
            <a:pPr algn="r"/>
            <a:endParaRPr lang="bg-BG" sz="1100" cap="small" baseline="0" noProof="0" dirty="0" smtClean="0">
              <a:latin typeface="Cambria" pitchFamily="18" charset="0"/>
            </a:endParaRPr>
          </a:p>
          <a:p>
            <a:pPr algn="r"/>
            <a:endParaRPr lang="bg-BG" sz="1100" cap="small" noProof="0" dirty="0">
              <a:latin typeface="Cambria" pitchFamily="18" charset="0"/>
            </a:endParaRPr>
          </a:p>
        </p:txBody>
      </p:sp>
      <p:pic>
        <p:nvPicPr>
          <p:cNvPr id="1036" name="Picture 12" descr="http://mezdra.bg/wp-content/uploads/2012/01/OPAK_logo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16632"/>
            <a:ext cx="2483495" cy="1098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www.carlsbergbulgaria.bg/SiteCollectionImages/logo%20ESF_BG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48366" y="125189"/>
            <a:ext cx="1557963" cy="1215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www.europe.bg/upload/docs/logo_EU_BG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110" y="95077"/>
            <a:ext cx="1742578" cy="1173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85824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321476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211458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2652089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1193233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1244253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696961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125450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830250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1605342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1671869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2" descr="http://mezdra.bg/wp-content/uploads/2012/01/OPAK_logo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1920" y="95078"/>
            <a:ext cx="1457248" cy="644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4" descr="http://www.carlsbergbulgaria.bg/SiteCollectionImages/logo%20ESF_BG.jp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84368" y="125189"/>
            <a:ext cx="914171" cy="713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/>
          <p:cNvSpPr/>
          <p:nvPr userDrawn="1"/>
        </p:nvSpPr>
        <p:spPr>
          <a:xfrm>
            <a:off x="35496" y="6381328"/>
            <a:ext cx="73589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i="1" kern="1200" cap="small" baseline="0" noProof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Този документ е създаден в рамките на проект „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Повишаване на компетентността на съдии, съдебни </a:t>
            </a:r>
            <a:r>
              <a:rPr lang="bg-BG" sz="800" i="1" kern="1200" cap="small" baseline="0" dirty="0" err="1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помощници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 и съдебни служители от ВАС и административните съдилища</a:t>
            </a:r>
            <a:r>
              <a:rPr lang="ru-RU" sz="800" i="1" kern="1200" cap="small" baseline="0" noProof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”, Договор № 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24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.0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9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.201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3 </a:t>
            </a:r>
            <a:r>
              <a:rPr lang="ru-RU" sz="800" i="1" kern="1200" cap="small" baseline="0" noProof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г., 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финансиран от Оперативна програма „Административен капацитет”, </a:t>
            </a:r>
            <a:r>
              <a:rPr lang="bg-BG" sz="800" i="1" kern="1200" cap="small" baseline="0" dirty="0" err="1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съфинансирана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 от Европейския съюз чрез Европейския социален фонд</a:t>
            </a:r>
            <a:endParaRPr lang="bg-BG" sz="800" i="1" kern="1200" cap="small" baseline="0" noProof="0" dirty="0" smtClean="0">
              <a:solidFill>
                <a:schemeClr val="accent1">
                  <a:lumMod val="50000"/>
                </a:schemeClr>
              </a:solidFill>
              <a:effectLst/>
              <a:latin typeface="+mn-lt"/>
              <a:ea typeface="+mn-ea"/>
              <a:cs typeface="+mn-cs"/>
            </a:endParaRPr>
          </a:p>
        </p:txBody>
      </p:sp>
      <p:cxnSp>
        <p:nvCxnSpPr>
          <p:cNvPr id="20" name="Straight Connector 19"/>
          <p:cNvCxnSpPr/>
          <p:nvPr userDrawn="1"/>
        </p:nvCxnSpPr>
        <p:spPr>
          <a:xfrm>
            <a:off x="21110" y="6237312"/>
            <a:ext cx="905113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 userDrawn="1"/>
        </p:nvCxnSpPr>
        <p:spPr>
          <a:xfrm>
            <a:off x="35496" y="6309320"/>
            <a:ext cx="9051138" cy="0"/>
          </a:xfrm>
          <a:prstGeom prst="line">
            <a:avLst/>
          </a:prstGeom>
          <a:ln>
            <a:solidFill>
              <a:srgbClr val="F6E508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 userDrawn="1"/>
        </p:nvCxnSpPr>
        <p:spPr>
          <a:xfrm>
            <a:off x="7452320" y="6165304"/>
            <a:ext cx="0" cy="590537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 userDrawn="1"/>
        </p:nvCxnSpPr>
        <p:spPr>
          <a:xfrm>
            <a:off x="7394465" y="6021288"/>
            <a:ext cx="0" cy="669082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16" descr="http://www.europe.bg/upload/docs/logo_EU_BG.JPG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110" y="95078"/>
            <a:ext cx="1022498" cy="688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10296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 txBox="1">
            <a:spLocks/>
          </p:cNvSpPr>
          <p:nvPr/>
        </p:nvSpPr>
        <p:spPr>
          <a:xfrm>
            <a:off x="611560" y="1844824"/>
            <a:ext cx="4888601" cy="3312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bg-BG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g-BG" sz="20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ОБУЧЕНИЕ НА ТЕМА</a:t>
            </a:r>
          </a:p>
          <a:p>
            <a:pPr algn="r"/>
            <a:endParaRPr lang="ru-RU" sz="2000" b="1" dirty="0" smtClean="0">
              <a:solidFill>
                <a:srgbClr val="FFFF99"/>
              </a:solidFill>
              <a:latin typeface="Cambria" panose="02040503050406030204" pitchFamily="18" charset="0"/>
            </a:endParaRPr>
          </a:p>
          <a:p>
            <a:pPr algn="r"/>
            <a:r>
              <a:rPr lang="bg-BG" sz="20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„ Енергетика – национално и </a:t>
            </a:r>
            <a:endParaRPr lang="en-US" sz="2000" b="1" dirty="0" smtClean="0">
              <a:solidFill>
                <a:srgbClr val="FFFF99"/>
              </a:solidFill>
              <a:latin typeface="Cambria" panose="02040503050406030204" pitchFamily="18" charset="0"/>
            </a:endParaRPr>
          </a:p>
          <a:p>
            <a:pPr algn="r"/>
            <a:r>
              <a:rPr lang="bg-BG" sz="20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европейско </a:t>
            </a:r>
            <a:r>
              <a:rPr lang="bg-BG" sz="20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право. </a:t>
            </a:r>
            <a:endParaRPr lang="bg-BG" sz="2000" b="1" dirty="0" smtClean="0">
              <a:solidFill>
                <a:srgbClr val="FFFF99"/>
              </a:solidFill>
              <a:latin typeface="Cambria" panose="02040503050406030204" pitchFamily="18" charset="0"/>
            </a:endParaRPr>
          </a:p>
          <a:p>
            <a:pPr algn="r"/>
            <a:r>
              <a:rPr lang="bg-BG" sz="20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Политика и актове </a:t>
            </a:r>
            <a:endParaRPr lang="en-US" sz="2000" b="1" dirty="0" smtClean="0">
              <a:solidFill>
                <a:srgbClr val="FFFF99"/>
              </a:solidFill>
              <a:latin typeface="Cambria" panose="02040503050406030204" pitchFamily="18" charset="0"/>
            </a:endParaRPr>
          </a:p>
          <a:p>
            <a:pPr algn="r"/>
            <a:r>
              <a:rPr lang="bg-BG" sz="20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в </a:t>
            </a:r>
            <a:r>
              <a:rPr lang="bg-BG" sz="20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сферата на енергетиката. </a:t>
            </a:r>
            <a:endParaRPr lang="en-US" sz="2000" b="1" dirty="0" smtClean="0">
              <a:solidFill>
                <a:srgbClr val="FFFF99"/>
              </a:solidFill>
              <a:latin typeface="Cambria" panose="02040503050406030204" pitchFamily="18" charset="0"/>
            </a:endParaRPr>
          </a:p>
          <a:p>
            <a:pPr algn="r"/>
            <a:r>
              <a:rPr lang="bg-BG" sz="20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Либерализация </a:t>
            </a:r>
            <a:r>
              <a:rPr lang="bg-BG" sz="20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на пазара.</a:t>
            </a:r>
            <a:endParaRPr lang="bg-BG" sz="2000" b="1" dirty="0" smtClean="0">
              <a:solidFill>
                <a:srgbClr val="FFFF99"/>
              </a:solidFill>
              <a:latin typeface="Cambria" panose="02040503050406030204" pitchFamily="18" charset="0"/>
            </a:endParaRPr>
          </a:p>
          <a:p>
            <a:pPr algn="r"/>
            <a:r>
              <a:rPr lang="bg-BG" sz="20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Политика на ЕС  по отношение на държавните помощи в сферата на</a:t>
            </a:r>
          </a:p>
          <a:p>
            <a:pPr algn="r"/>
            <a:r>
              <a:rPr lang="bg-BG" sz="20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енергетиката - позволени и </a:t>
            </a:r>
            <a:endParaRPr lang="en-US" sz="2000" b="1" dirty="0" smtClean="0">
              <a:solidFill>
                <a:srgbClr val="FFFF99"/>
              </a:solidFill>
              <a:latin typeface="Cambria" panose="02040503050406030204" pitchFamily="18" charset="0"/>
            </a:endParaRPr>
          </a:p>
          <a:p>
            <a:pPr algn="r"/>
            <a:r>
              <a:rPr lang="bg-BG" sz="20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забранени </a:t>
            </a:r>
            <a:r>
              <a:rPr lang="bg-BG" sz="20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практики. </a:t>
            </a:r>
            <a:r>
              <a:rPr lang="bg-BG" sz="20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“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644008" y="5661247"/>
            <a:ext cx="2187793" cy="11627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bg-BG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g-BG" sz="12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ЛЕКТОР</a:t>
            </a:r>
          </a:p>
          <a:p>
            <a:pPr algn="r"/>
            <a:endParaRPr lang="ru-RU" sz="1200" b="1" dirty="0" smtClean="0">
              <a:solidFill>
                <a:srgbClr val="FFFF99"/>
              </a:solidFill>
              <a:latin typeface="Cambria" panose="02040503050406030204" pitchFamily="18" charset="0"/>
            </a:endParaRPr>
          </a:p>
          <a:p>
            <a:pPr algn="r"/>
            <a:r>
              <a:rPr lang="bg-BG" sz="12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Д-р ИВАН СТОЙНЕВ, СУ</a:t>
            </a:r>
            <a:endParaRPr lang="bg-BG" sz="1200" b="1" dirty="0">
              <a:solidFill>
                <a:srgbClr val="FFFF99"/>
              </a:solidFill>
              <a:latin typeface="Cambria" panose="02040503050406030204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876256" y="5669517"/>
            <a:ext cx="2187793" cy="11627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bg-BG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g-BG" sz="12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24- 26 АПРИЛ 2014 Г.</a:t>
            </a:r>
          </a:p>
          <a:p>
            <a:pPr algn="r"/>
            <a:endParaRPr lang="ru-RU" sz="1200" b="1" dirty="0" smtClean="0">
              <a:solidFill>
                <a:srgbClr val="FFFF99"/>
              </a:solidFill>
              <a:latin typeface="Cambria" panose="02040503050406030204" pitchFamily="18" charset="0"/>
            </a:endParaRPr>
          </a:p>
          <a:p>
            <a:pPr algn="r"/>
            <a:r>
              <a:rPr lang="bg-BG" sz="12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ГР. СОФИЯ</a:t>
            </a:r>
            <a:endParaRPr lang="bg-BG" sz="1200" b="1" dirty="0">
              <a:solidFill>
                <a:srgbClr val="FFFF99"/>
              </a:solidFill>
              <a:latin typeface="Cambria" panose="02040503050406030204" pitchFamily="18" charset="0"/>
            </a:endParaRPr>
          </a:p>
        </p:txBody>
      </p:sp>
      <p:pic>
        <p:nvPicPr>
          <p:cNvPr id="8" name="Picture 7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84168" y="1556792"/>
            <a:ext cx="2786082" cy="2500330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5724128" y="4077072"/>
            <a:ext cx="3312809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bg-BG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sz="2000" b="1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„</a:t>
            </a:r>
            <a:r>
              <a:rPr lang="bg-BG" sz="2000" b="1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ЕНЕРГИЙНА ПОЛИТИКА НА ЕВРОПЕЙСКИЯ СЪЮЗ</a:t>
            </a:r>
            <a:r>
              <a:rPr lang="bg-BG" sz="2000" b="1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:</a:t>
            </a:r>
            <a:endParaRPr lang="en-US" sz="2000" b="1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r>
              <a:rPr lang="bg-BG" sz="2000" b="1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 </a:t>
            </a:r>
            <a:r>
              <a:rPr lang="bg-BG" sz="2000" b="1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ЛИБЕРАЛИЗИРАНЕ НА </a:t>
            </a:r>
            <a:endParaRPr lang="en-US" sz="2000" b="1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r>
              <a:rPr lang="bg-BG" sz="2000" b="1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ЕНЕРГИЙНИТЕ </a:t>
            </a:r>
            <a:r>
              <a:rPr lang="bg-BG" sz="2000" b="1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ПАЗАРИ“</a:t>
            </a:r>
            <a:endParaRPr lang="bg-BG" sz="2000" b="1" dirty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350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928670"/>
            <a:ext cx="8072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 smtClean="0"/>
              <a:t>Съдържание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14348" y="1571612"/>
            <a:ext cx="792961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I</a:t>
            </a:r>
            <a:r>
              <a:rPr lang="bg-BG" b="1" dirty="0" smtClean="0"/>
              <a:t>. Компетентност на Европейския съюз в областта на енергетиката и началото на либерализацията в енергийният сектор.</a:t>
            </a:r>
            <a:endParaRPr lang="en-US" b="1" dirty="0" smtClean="0"/>
          </a:p>
          <a:p>
            <a:endParaRPr lang="bg-BG" dirty="0" smtClean="0"/>
          </a:p>
          <a:p>
            <a:r>
              <a:rPr lang="en-US" b="1" dirty="0" smtClean="0"/>
              <a:t>II</a:t>
            </a:r>
            <a:r>
              <a:rPr lang="bg-BG" b="1" dirty="0" smtClean="0"/>
              <a:t>. Вътрешен енергиен пазар</a:t>
            </a:r>
            <a:endParaRPr lang="en-US" b="1" dirty="0" smtClean="0"/>
          </a:p>
          <a:p>
            <a:r>
              <a:rPr lang="bg-BG" b="1" dirty="0" smtClean="0"/>
              <a:t>	1. Периферни за мрежата дейности</a:t>
            </a:r>
            <a:endParaRPr lang="en-US" b="1" dirty="0" smtClean="0"/>
          </a:p>
          <a:p>
            <a:r>
              <a:rPr lang="bg-BG" dirty="0" smtClean="0"/>
              <a:t>		А. Европейска правна рамка на добивните дейности</a:t>
            </a:r>
          </a:p>
          <a:p>
            <a:r>
              <a:rPr lang="bg-BG" dirty="0" smtClean="0"/>
              <a:t>		Б. Дейности в енергийното направление, ориентирани към 		потребителите</a:t>
            </a:r>
          </a:p>
          <a:p>
            <a:r>
              <a:rPr lang="bg-BG" b="1" dirty="0" smtClean="0"/>
              <a:t>	2. Мрежови дейности</a:t>
            </a:r>
            <a:endParaRPr lang="en-US" b="1" dirty="0" smtClean="0"/>
          </a:p>
          <a:p>
            <a:r>
              <a:rPr lang="bg-BG" dirty="0" smtClean="0"/>
              <a:t>		А. Промени по отношение на операторите на преносни 			мрежи</a:t>
            </a:r>
          </a:p>
          <a:p>
            <a:r>
              <a:rPr lang="bg-BG" dirty="0" smtClean="0"/>
              <a:t>		Б. Промени по отношение на операторите на 				разпределителни системи	</a:t>
            </a:r>
          </a:p>
          <a:p>
            <a:r>
              <a:rPr lang="bg-BG" dirty="0" smtClean="0"/>
              <a:t>	</a:t>
            </a:r>
            <a:r>
              <a:rPr lang="en-US" b="1" dirty="0" smtClean="0"/>
              <a:t>3. </a:t>
            </a:r>
            <a:r>
              <a:rPr lang="bg-BG" b="1" dirty="0" smtClean="0"/>
              <a:t>Възобновяеми енергийни източници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83740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2844" y="1071546"/>
            <a:ext cx="88583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i="1" u="sng" dirty="0" smtClean="0">
                <a:solidFill>
                  <a:srgbClr val="45185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Правни аспекти на процеса на либерализация на енергийният пазар в Европа.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85720" y="1714488"/>
            <a:ext cx="842968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60400" indent="-660400">
              <a:lnSpc>
                <a:spcPct val="100000"/>
              </a:lnSpc>
              <a:buClr>
                <a:srgbClr val="45185D"/>
              </a:buClr>
              <a:buFont typeface="Arial" charset="0"/>
              <a:buChar char="•"/>
            </a:pPr>
            <a:r>
              <a:rPr lang="bg-BG" dirty="0" smtClean="0"/>
              <a:t>Договорите ЕОВС и ЕВРОАТОМ – специфични източници за действия в областта на енергетиката. </a:t>
            </a:r>
          </a:p>
          <a:p>
            <a:pPr marL="660400" indent="-660400">
              <a:lnSpc>
                <a:spcPct val="100000"/>
              </a:lnSpc>
              <a:buClr>
                <a:srgbClr val="45185D"/>
              </a:buClr>
              <a:buFont typeface="Arial" charset="0"/>
              <a:buNone/>
            </a:pPr>
            <a:r>
              <a:rPr lang="bg-BG" dirty="0" smtClean="0"/>
              <a:t>Договорът за Европейска общност –неспецифичен източник за действие в областта на енергетиката</a:t>
            </a:r>
          </a:p>
          <a:p>
            <a:pPr marL="1035050" lvl="1" indent="-577850">
              <a:lnSpc>
                <a:spcPct val="100000"/>
              </a:lnSpc>
              <a:buClr>
                <a:srgbClr val="45185D"/>
              </a:buClr>
            </a:pPr>
            <a:r>
              <a:rPr lang="bg-BG" dirty="0" smtClean="0"/>
              <a:t>Разпоредби на ДЕО годни да послужат като основание за действие в сектора на енергетиката</a:t>
            </a:r>
          </a:p>
          <a:p>
            <a:pPr marL="1409700" lvl="2" indent="-495300">
              <a:lnSpc>
                <a:spcPct val="100000"/>
              </a:lnSpc>
              <a:buClr>
                <a:srgbClr val="45185D"/>
              </a:buClr>
            </a:pPr>
            <a:r>
              <a:rPr lang="bg-BG" dirty="0" smtClean="0"/>
              <a:t>Разпоредби относно хармонизацията на националните законодателства</a:t>
            </a:r>
          </a:p>
          <a:p>
            <a:pPr marL="1784350" lvl="3" indent="-412750">
              <a:lnSpc>
                <a:spcPct val="100000"/>
              </a:lnSpc>
              <a:buClr>
                <a:srgbClr val="45185D"/>
              </a:buClr>
            </a:pPr>
            <a:r>
              <a:rPr lang="bg-BG" dirty="0" smtClean="0"/>
              <a:t>чл. 94</a:t>
            </a:r>
            <a:r>
              <a:rPr lang="en-US" dirty="0" smtClean="0"/>
              <a:t> </a:t>
            </a:r>
            <a:r>
              <a:rPr lang="bg-BG" dirty="0" smtClean="0"/>
              <a:t>ДЕО</a:t>
            </a:r>
          </a:p>
          <a:p>
            <a:pPr marL="1784350" lvl="3" indent="-412750">
              <a:lnSpc>
                <a:spcPct val="100000"/>
              </a:lnSpc>
              <a:buClr>
                <a:srgbClr val="45185D"/>
              </a:buClr>
            </a:pPr>
            <a:r>
              <a:rPr lang="bg-BG" dirty="0" smtClean="0"/>
              <a:t>чл. 95 ДЕО</a:t>
            </a:r>
          </a:p>
          <a:p>
            <a:pPr marL="1409700" lvl="2" indent="-495300">
              <a:lnSpc>
                <a:spcPct val="100000"/>
              </a:lnSpc>
              <a:buClr>
                <a:srgbClr val="45185D"/>
              </a:buClr>
            </a:pPr>
            <a:r>
              <a:rPr lang="bg-BG" dirty="0" smtClean="0"/>
              <a:t>Разпоредбата на чл.308 ДЕО</a:t>
            </a:r>
          </a:p>
          <a:p>
            <a:pPr marL="660400" indent="-660400">
              <a:lnSpc>
                <a:spcPct val="100000"/>
              </a:lnSpc>
              <a:buClr>
                <a:srgbClr val="45185D"/>
              </a:buClr>
              <a:buFont typeface="Arial" charset="0"/>
              <a:buChar char="•"/>
            </a:pPr>
            <a:r>
              <a:rPr lang="bg-BG" dirty="0" smtClean="0"/>
              <a:t>Еволюция на проблематиката в работата на Конвента и проекта на Конституция за Европа.Договорът от Лисабон- енергетиката като споделена компетентност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908720"/>
            <a:ext cx="864096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1400" b="1" dirty="0" smtClean="0"/>
              <a:t>Първи енергиен пакет</a:t>
            </a:r>
          </a:p>
          <a:p>
            <a:pPr lvl="1"/>
            <a:r>
              <a:rPr lang="fr-FR" sz="1400" dirty="0" smtClean="0">
                <a:cs typeface="Times New Roman" pitchFamily="18" charset="0"/>
              </a:rPr>
              <a:t>DIRECTIVE 96/92/CE du parlement européen et du conseil du 19 décembre 1996 concernant des règles communes pour le marché intérieur de l'électricité (</a:t>
            </a:r>
            <a:r>
              <a:rPr lang="fr-FR" sz="1400" i="1" dirty="0" smtClean="0">
                <a:cs typeface="Times New Roman" pitchFamily="18" charset="0"/>
              </a:rPr>
              <a:t>JO L 27 ; 30/01/1997</a:t>
            </a:r>
            <a:r>
              <a:rPr lang="fr-FR" sz="1400" dirty="0" smtClean="0">
                <a:cs typeface="Times New Roman" pitchFamily="18" charset="0"/>
              </a:rPr>
              <a:t>) ; </a:t>
            </a:r>
          </a:p>
          <a:p>
            <a:pPr lvl="1"/>
            <a:r>
              <a:rPr lang="fr-FR" sz="1400" dirty="0" smtClean="0">
                <a:cs typeface="Times New Roman" pitchFamily="18" charset="0"/>
              </a:rPr>
              <a:t>DIRECTIVE 98/30/CE du Parlement européen et du Conseil du 22 juin 1998 concernant des règles communes pour le marché intérieur du gaz naturel  (</a:t>
            </a:r>
            <a:r>
              <a:rPr lang="fr-FR" sz="1400" i="1" dirty="0" smtClean="0">
                <a:cs typeface="Times New Roman" pitchFamily="18" charset="0"/>
              </a:rPr>
              <a:t>JO L 204 ; 21/07/1998</a:t>
            </a:r>
            <a:r>
              <a:rPr lang="fr-FR" sz="1400" dirty="0" smtClean="0">
                <a:cs typeface="Times New Roman" pitchFamily="18" charset="0"/>
              </a:rPr>
              <a:t>)</a:t>
            </a:r>
            <a:r>
              <a:rPr lang="bg-BG" sz="1400" dirty="0" smtClean="0">
                <a:cs typeface="Times New Roman" pitchFamily="18" charset="0"/>
              </a:rPr>
              <a:t> </a:t>
            </a:r>
          </a:p>
          <a:p>
            <a:r>
              <a:rPr lang="bg-BG" sz="1400" b="1" dirty="0" smtClean="0"/>
              <a:t>Втори енергиен пакет</a:t>
            </a:r>
          </a:p>
          <a:p>
            <a:pPr lvl="1"/>
            <a:r>
              <a:rPr lang="fr-FR" sz="1400" dirty="0" smtClean="0">
                <a:cs typeface="Times New Roman" pitchFamily="18" charset="0"/>
              </a:rPr>
              <a:t>DIRECTIVE 2003/54/CE du Parlement européen et du Conseil, du 26 juin 2003, concernant des règles communes pour le marché intérieur de l'électricité et abrogeant la directive 96/92/CE (</a:t>
            </a:r>
            <a:r>
              <a:rPr lang="fr-FR" sz="1400" i="1" dirty="0" smtClean="0">
                <a:cs typeface="Times New Roman" pitchFamily="18" charset="0"/>
              </a:rPr>
              <a:t>JO L 176 ; 15/07/2003</a:t>
            </a:r>
            <a:r>
              <a:rPr lang="fr-FR" sz="1400" dirty="0" smtClean="0">
                <a:cs typeface="Times New Roman" pitchFamily="18" charset="0"/>
              </a:rPr>
              <a:t>) </a:t>
            </a:r>
            <a:endParaRPr lang="bg-BG" sz="1400" dirty="0" smtClean="0">
              <a:cs typeface="Times New Roman" pitchFamily="18" charset="0"/>
            </a:endParaRPr>
          </a:p>
          <a:p>
            <a:pPr lvl="1"/>
            <a:r>
              <a:rPr lang="fr-FR" sz="1400" dirty="0" smtClean="0">
                <a:cs typeface="Times New Roman" pitchFamily="18" charset="0"/>
              </a:rPr>
              <a:t> DIRECTIVE 2003/55/CE du 26 juin 2003 concernant des règles communes pour le marché intérieur du gaz naturel et abrogeant la directive 98/30/CE (</a:t>
            </a:r>
            <a:r>
              <a:rPr lang="fr-FR" sz="1400" i="1" dirty="0" smtClean="0">
                <a:cs typeface="Times New Roman" pitchFamily="18" charset="0"/>
              </a:rPr>
              <a:t>JO L 176 ; 15/07/2003)</a:t>
            </a:r>
            <a:r>
              <a:rPr lang="bg-BG" sz="1400" dirty="0" smtClean="0"/>
              <a:t> </a:t>
            </a:r>
          </a:p>
          <a:p>
            <a:r>
              <a:rPr lang="bg-BG" sz="1400" b="1" dirty="0" smtClean="0"/>
              <a:t>Трети енергиен пакет</a:t>
            </a:r>
            <a:r>
              <a:rPr lang="bg-BG" sz="1400" dirty="0" smtClean="0"/>
              <a:t> </a:t>
            </a:r>
          </a:p>
          <a:p>
            <a:pPr lvl="1"/>
            <a:r>
              <a:rPr lang="fr-FR" sz="1400" dirty="0" smtClean="0">
                <a:cs typeface="Times New Roman" pitchFamily="18" charset="0"/>
              </a:rPr>
              <a:t>DIRECTIVE 2009/73/CE du Parlement Européen et du Conseil du 13 juillet 2009 concernant des règles communes pour le marché intérieur du gaz naturel et abrogeant la directive 2003/55/CE , </a:t>
            </a:r>
            <a:r>
              <a:rPr lang="fr-FR" sz="1400" i="1" dirty="0" smtClean="0">
                <a:cs typeface="Times New Roman" pitchFamily="18" charset="0"/>
              </a:rPr>
              <a:t>JO L 211 du 14.8.2009</a:t>
            </a:r>
            <a:endParaRPr lang="fr-FR" sz="1400" dirty="0" smtClean="0">
              <a:cs typeface="Times New Roman" pitchFamily="18" charset="0"/>
            </a:endParaRPr>
          </a:p>
          <a:p>
            <a:pPr lvl="1"/>
            <a:r>
              <a:rPr lang="fr-FR" sz="1400" dirty="0" smtClean="0">
                <a:cs typeface="Times New Roman" pitchFamily="18" charset="0"/>
              </a:rPr>
              <a:t>DIRECTIVE 2009/72/CE du Parlement Européen et du Conseil du 13 juillet 2009concernant des règles communes pour le marché intérieur de l’électricité et abrogeant la directive 2003/54/CE </a:t>
            </a:r>
            <a:r>
              <a:rPr lang="fr-FR" sz="1400" i="1" dirty="0" smtClean="0">
                <a:cs typeface="Times New Roman" pitchFamily="18" charset="0"/>
              </a:rPr>
              <a:t>JO L 211 du 14.8.2009</a:t>
            </a:r>
            <a:r>
              <a:rPr lang="bg-BG" sz="1400" dirty="0" smtClean="0">
                <a:cs typeface="Times New Roman" pitchFamily="18" charset="0"/>
              </a:rPr>
              <a:t> </a:t>
            </a:r>
          </a:p>
          <a:p>
            <a:r>
              <a:rPr lang="bg-BG" sz="1400" b="1" dirty="0" smtClean="0"/>
              <a:t>Директиви и регламенти касаещи отделни аспекти на енергийната система</a:t>
            </a:r>
          </a:p>
          <a:p>
            <a:pPr lvl="1"/>
            <a:r>
              <a:rPr lang="fr-FR" sz="1400" dirty="0" smtClean="0">
                <a:cs typeface="Times New Roman" pitchFamily="18" charset="0"/>
              </a:rPr>
              <a:t>DIRECTIVE 94/22/CE du Parlement européen et du Conseil, du 30 mai 1994, sur les conditions d'octroi et d'exercice des autorisations de prospecter, d'exploiter et d'extraire des hydrocarbures </a:t>
            </a:r>
            <a:endParaRPr lang="bg-BG" sz="1400" dirty="0" smtClean="0">
              <a:cs typeface="Times New Roman" pitchFamily="18" charset="0"/>
            </a:endParaRPr>
          </a:p>
          <a:p>
            <a:pPr lvl="1"/>
            <a:r>
              <a:rPr lang="fr-FR" sz="1400" dirty="0" smtClean="0">
                <a:cs typeface="Times New Roman" pitchFamily="18" charset="0"/>
              </a:rPr>
              <a:t>REGLEMENT (CE) n° 1228/2003 du Parlement européen et du Conseil du 26 juin 2003 sur</a:t>
            </a:r>
            <a:r>
              <a:rPr lang="fr-FR" sz="1400" b="1" dirty="0" smtClean="0">
                <a:cs typeface="Times New Roman" pitchFamily="18" charset="0"/>
              </a:rPr>
              <a:t> </a:t>
            </a:r>
            <a:r>
              <a:rPr lang="fr-FR" sz="1400" dirty="0" smtClean="0">
                <a:cs typeface="Times New Roman" pitchFamily="18" charset="0"/>
              </a:rPr>
              <a:t>les conditions d'accès au réseau pour les échanges transfrontaliers d'électricité </a:t>
            </a:r>
            <a:endParaRPr lang="bg-BG" sz="1400" dirty="0" smtClean="0">
              <a:cs typeface="Times New Roman" pitchFamily="18" charset="0"/>
            </a:endParaRPr>
          </a:p>
          <a:p>
            <a:pPr lvl="1"/>
            <a:r>
              <a:rPr lang="fr-FR" sz="1400" dirty="0" smtClean="0">
                <a:cs typeface="Times New Roman" pitchFamily="18" charset="0"/>
              </a:rPr>
              <a:t>Directive 2009/28/CE du Parlement européen et du Conseil du 23 avril 2009 relative à la promotion de l’utilisation de l’énergie produite à partir de sources renouvelables et modifiant puis abrogeant les directives 2001/77/CE et 2003/30/CE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539022" y="855560"/>
            <a:ext cx="6065956" cy="746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152352" rIns="0" bIns="3808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А</a:t>
            </a:r>
            <a:r>
              <a:rPr kumimoji="0" lang="bg-BG" b="1" i="0" u="sng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. </a:t>
            </a:r>
            <a:r>
              <a:rPr kumimoji="0" lang="bg-BG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Европейска правна рамка на добивните дейности</a:t>
            </a:r>
            <a:endParaRPr kumimoji="0" lang="en-US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5720" y="1443841"/>
            <a:ext cx="8572560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fontAlgn="base">
              <a:spcBef>
                <a:spcPct val="0"/>
              </a:spcBef>
              <a:spcAft>
                <a:spcPct val="0"/>
              </a:spcAft>
            </a:pPr>
            <a:r>
              <a:rPr lang="bg-BG" b="1" i="1" dirty="0" smtClean="0">
                <a:solidFill>
                  <a:srgbClr val="4F81BD"/>
                </a:solidFill>
                <a:latin typeface="Cambria" pitchFamily="18" charset="0"/>
                <a:ea typeface="Arial Unicode MS" pitchFamily="34" charset="-128"/>
                <a:cs typeface="Times New Roman" pitchFamily="18" charset="0"/>
              </a:rPr>
              <a:t>§§ 1. Правна рамка на добивните дейности във въглеводородния сектор</a:t>
            </a:r>
            <a:endParaRPr lang="en-US" b="1" i="1" dirty="0" smtClean="0">
              <a:solidFill>
                <a:srgbClr val="4F81BD"/>
              </a:solidFill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400" b="1" i="1" u="sng" dirty="0" smtClean="0"/>
              <a:t>Directive 94/22/CE du Parlement européen et du Conseil, du 30 mai 1994, sur les conditions d'octroi et d'exercice des autorisations de prospecter, d'exploiter et d'extraire des hydrocarbures  JO L 164 du 30.6.1994, p. 3–8.</a:t>
            </a:r>
            <a:endParaRPr lang="en-US" sz="1400" b="1" i="1" u="sng" dirty="0" smtClean="0">
              <a:solidFill>
                <a:srgbClr val="243F60"/>
              </a:solidFill>
              <a:latin typeface="Cambria" pitchFamily="18" charset="0"/>
              <a:ea typeface="Arial Unicode MS" pitchFamily="34" charset="-128"/>
              <a:cs typeface="Times New Roman" pitchFamily="18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g-BG" sz="1600" dirty="0" smtClean="0">
                <a:solidFill>
                  <a:srgbClr val="243F60"/>
                </a:solidFill>
                <a:latin typeface="Cambria" pitchFamily="18" charset="0"/>
                <a:ea typeface="Arial Unicode MS" pitchFamily="34" charset="-128"/>
                <a:cs typeface="Times New Roman" pitchFamily="18" charset="0"/>
              </a:rPr>
              <a:t>а. Достъпът до ресурси</a:t>
            </a:r>
            <a:endParaRPr lang="en-US" sz="1600" dirty="0" smtClean="0">
              <a:solidFill>
                <a:srgbClr val="243F60"/>
              </a:solidFill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lvl="1" indent="457200" eaLnBrk="0" fontAlgn="base" hangingPunct="0">
              <a:spcBef>
                <a:spcPct val="0"/>
              </a:spcBef>
              <a:spcAft>
                <a:spcPct val="0"/>
              </a:spcAft>
              <a:buAutoNum type="romanLcPeriod"/>
            </a:pPr>
            <a:r>
              <a:rPr lang="bg-BG" sz="1600" i="1" dirty="0" smtClean="0">
                <a:solidFill>
                  <a:srgbClr val="243F60"/>
                </a:solidFill>
                <a:latin typeface="Cambria" pitchFamily="18" charset="0"/>
                <a:ea typeface="Arial Unicode MS" pitchFamily="34" charset="-128"/>
                <a:cs typeface="Times New Roman" pitchFamily="18" charset="0"/>
              </a:rPr>
              <a:t>Разрешителен режим или условията за достъп до добивните дейности</a:t>
            </a:r>
          </a:p>
          <a:p>
            <a:pPr lvl="2" indent="4572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1600" i="1" dirty="0" smtClean="0">
                <a:solidFill>
                  <a:srgbClr val="243F60"/>
                </a:solidFill>
                <a:latin typeface="Cambria" pitchFamily="18" charset="0"/>
                <a:ea typeface="Times New Roman" pitchFamily="18" charset="0"/>
                <a:cs typeface="Times New Roman" pitchFamily="18" charset="0"/>
              </a:rPr>
              <a:t>Обща – разпоредба -  Член 3, параг. 2-  Директива 94/22/ЕО</a:t>
            </a:r>
          </a:p>
          <a:p>
            <a:pPr lvl="2" indent="4572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1600" i="1" dirty="0" smtClean="0">
                <a:solidFill>
                  <a:srgbClr val="243F60"/>
                </a:solidFill>
                <a:latin typeface="Cambria" pitchFamily="18" charset="0"/>
                <a:ea typeface="Times New Roman" pitchFamily="18" charset="0"/>
                <a:cs typeface="Times New Roman" pitchFamily="18" charset="0"/>
              </a:rPr>
              <a:t>Специални разпоредби – член 3, параг. 3 и 4 - Директива 94/22/ЕО </a:t>
            </a: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600" i="1" dirty="0" smtClean="0">
                <a:solidFill>
                  <a:srgbClr val="243F60"/>
                </a:solidFill>
                <a:latin typeface="Cambria" pitchFamily="18" charset="0"/>
                <a:ea typeface="Arial Unicode MS" pitchFamily="34" charset="-128"/>
                <a:cs typeface="Times New Roman" pitchFamily="18" charset="0"/>
              </a:rPr>
              <a:t>ii</a:t>
            </a:r>
            <a:r>
              <a:rPr lang="bg-BG" sz="1600" i="1" dirty="0" smtClean="0">
                <a:solidFill>
                  <a:srgbClr val="243F60"/>
                </a:solidFill>
                <a:latin typeface="Cambria" pitchFamily="18" charset="0"/>
                <a:ea typeface="Arial Unicode MS" pitchFamily="34" charset="-128"/>
                <a:cs typeface="Times New Roman" pitchFamily="18" charset="0"/>
              </a:rPr>
              <a:t>. Условия за упражняване на добивни дейности</a:t>
            </a:r>
          </a:p>
          <a:p>
            <a:pPr lvl="2" indent="4572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bg-BG" sz="1600" i="1" dirty="0" smtClean="0">
                <a:solidFill>
                  <a:srgbClr val="243F60"/>
                </a:solidFill>
                <a:latin typeface="Cambria" pitchFamily="18" charset="0"/>
                <a:ea typeface="Times New Roman" pitchFamily="18" charset="0"/>
                <a:cs typeface="Times New Roman" pitchFamily="18" charset="0"/>
              </a:rPr>
              <a:t>Член 5, параг.2 – Директива 94/22/ЕО</a:t>
            </a:r>
          </a:p>
          <a:p>
            <a:pPr lvl="2" indent="4572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bg-BG" sz="1600" i="1" dirty="0" smtClean="0">
                <a:solidFill>
                  <a:srgbClr val="243F60"/>
                </a:solidFill>
                <a:latin typeface="Cambria" pitchFamily="18" charset="0"/>
                <a:ea typeface="Times New Roman" pitchFamily="18" charset="0"/>
                <a:cs typeface="Times New Roman" pitchFamily="18" charset="0"/>
              </a:rPr>
              <a:t>Член 6 – Директива 94/22/ЕО</a:t>
            </a:r>
            <a:endParaRPr lang="en-US" sz="1600" i="1" dirty="0" smtClean="0">
              <a:solidFill>
                <a:srgbClr val="243F60"/>
              </a:solidFill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g-BG" sz="1600" dirty="0" smtClean="0">
                <a:solidFill>
                  <a:srgbClr val="243F60"/>
                </a:solidFill>
                <a:latin typeface="Cambria" pitchFamily="18" charset="0"/>
                <a:ea typeface="Arial Unicode MS" pitchFamily="34" charset="-128"/>
                <a:cs typeface="Times New Roman" pitchFamily="18" charset="0"/>
              </a:rPr>
              <a:t>б. Транспортът в добива на въглеводороди</a:t>
            </a: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400" b="1" i="1" u="sng" dirty="0" err="1" smtClean="0"/>
              <a:t>Директива</a:t>
            </a:r>
            <a:r>
              <a:rPr lang="ru-RU" sz="1400" b="1" i="1" u="sng" dirty="0" smtClean="0"/>
              <a:t> 2009/73/</a:t>
            </a:r>
            <a:r>
              <a:rPr lang="fr-FR" sz="1400" b="1" i="1" u="sng" dirty="0" smtClean="0"/>
              <a:t>ЕО </a:t>
            </a:r>
            <a:r>
              <a:rPr lang="fr-FR" sz="1400" b="1" i="1" u="sng" dirty="0" err="1" smtClean="0"/>
              <a:t>на</a:t>
            </a:r>
            <a:r>
              <a:rPr lang="fr-FR" sz="1400" b="1" i="1" u="sng" dirty="0" smtClean="0"/>
              <a:t> </a:t>
            </a:r>
            <a:r>
              <a:rPr lang="fr-FR" sz="1400" b="1" i="1" u="sng" dirty="0" err="1" smtClean="0"/>
              <a:t>Европейския</a:t>
            </a:r>
            <a:r>
              <a:rPr lang="fr-FR" sz="1400" b="1" i="1" u="sng" dirty="0" smtClean="0"/>
              <a:t> </a:t>
            </a:r>
            <a:r>
              <a:rPr lang="fr-FR" sz="1400" b="1" i="1" u="sng" dirty="0" err="1" smtClean="0"/>
              <a:t>парламент</a:t>
            </a:r>
            <a:r>
              <a:rPr lang="fr-FR" sz="1400" b="1" i="1" u="sng" dirty="0" smtClean="0"/>
              <a:t> и </a:t>
            </a:r>
            <a:r>
              <a:rPr lang="fr-FR" sz="1400" b="1" i="1" u="sng" dirty="0" err="1" smtClean="0"/>
              <a:t>на</a:t>
            </a:r>
            <a:r>
              <a:rPr lang="fr-FR" sz="1400" b="1" i="1" u="sng" dirty="0" smtClean="0"/>
              <a:t> </a:t>
            </a:r>
            <a:r>
              <a:rPr lang="fr-FR" sz="1400" b="1" i="1" u="sng" dirty="0" err="1" smtClean="0"/>
              <a:t>Съвета</a:t>
            </a:r>
            <a:r>
              <a:rPr lang="fr-FR" sz="1400" b="1" i="1" u="sng" dirty="0" smtClean="0"/>
              <a:t> </a:t>
            </a:r>
            <a:r>
              <a:rPr lang="fr-FR" sz="1400" b="1" i="1" u="sng" dirty="0" err="1" smtClean="0"/>
              <a:t>от</a:t>
            </a:r>
            <a:r>
              <a:rPr lang="fr-FR" sz="1400" b="1" i="1" u="sng" dirty="0" smtClean="0"/>
              <a:t> 13 </a:t>
            </a:r>
            <a:r>
              <a:rPr lang="fr-FR" sz="1400" b="1" i="1" u="sng" dirty="0" err="1" smtClean="0"/>
              <a:t>юли</a:t>
            </a:r>
            <a:r>
              <a:rPr lang="fr-FR" sz="1400" b="1" i="1" u="sng" dirty="0" smtClean="0"/>
              <a:t> 2009 г. </a:t>
            </a:r>
            <a:r>
              <a:rPr lang="fr-FR" sz="1400" b="1" i="1" u="sng" dirty="0" err="1" smtClean="0"/>
              <a:t>относно</a:t>
            </a:r>
            <a:r>
              <a:rPr lang="fr-FR" sz="1400" b="1" i="1" u="sng" dirty="0" smtClean="0"/>
              <a:t> </a:t>
            </a:r>
            <a:r>
              <a:rPr lang="fr-FR" sz="1400" b="1" i="1" u="sng" dirty="0" err="1" smtClean="0"/>
              <a:t>общите</a:t>
            </a:r>
            <a:r>
              <a:rPr lang="fr-FR" sz="1400" b="1" i="1" u="sng" dirty="0" smtClean="0"/>
              <a:t> </a:t>
            </a:r>
            <a:r>
              <a:rPr lang="fr-FR" sz="1400" b="1" i="1" u="sng" dirty="0" err="1" smtClean="0"/>
              <a:t>правила</a:t>
            </a:r>
            <a:r>
              <a:rPr lang="fr-FR" sz="1400" b="1" i="1" u="sng" dirty="0" smtClean="0"/>
              <a:t> </a:t>
            </a:r>
            <a:r>
              <a:rPr lang="fr-FR" sz="1400" b="1" i="1" u="sng" dirty="0" err="1" smtClean="0"/>
              <a:t>за</a:t>
            </a:r>
            <a:r>
              <a:rPr lang="fr-FR" sz="1400" b="1" i="1" u="sng" dirty="0" smtClean="0"/>
              <a:t> </a:t>
            </a:r>
            <a:r>
              <a:rPr lang="fr-FR" sz="1400" b="1" i="1" u="sng" dirty="0" err="1" smtClean="0"/>
              <a:t>вътрешния</a:t>
            </a:r>
            <a:r>
              <a:rPr lang="fr-FR" sz="1400" b="1" i="1" u="sng" dirty="0" smtClean="0"/>
              <a:t> </a:t>
            </a:r>
            <a:r>
              <a:rPr lang="fr-FR" sz="1400" b="1" i="1" u="sng" dirty="0" err="1" smtClean="0"/>
              <a:t>пазар</a:t>
            </a:r>
            <a:r>
              <a:rPr lang="fr-FR" sz="1400" b="1" i="1" u="sng" dirty="0" smtClean="0"/>
              <a:t> </a:t>
            </a:r>
            <a:r>
              <a:rPr lang="fr-FR" sz="1400" b="1" i="1" u="sng" dirty="0" err="1" smtClean="0"/>
              <a:t>на</a:t>
            </a:r>
            <a:r>
              <a:rPr lang="fr-FR" sz="1400" b="1" i="1" u="sng" dirty="0" smtClean="0"/>
              <a:t> </a:t>
            </a:r>
            <a:r>
              <a:rPr lang="fr-FR" sz="1400" b="1" i="1" u="sng" dirty="0" err="1" smtClean="0"/>
              <a:t>природен</a:t>
            </a:r>
            <a:r>
              <a:rPr lang="fr-FR" sz="1400" b="1" i="1" u="sng" dirty="0" smtClean="0"/>
              <a:t> </a:t>
            </a:r>
            <a:r>
              <a:rPr lang="fr-FR" sz="1400" b="1" i="1" u="sng" dirty="0" err="1" smtClean="0"/>
              <a:t>газ</a:t>
            </a:r>
            <a:r>
              <a:rPr lang="fr-FR" sz="1400" b="1" i="1" u="sng" dirty="0" smtClean="0"/>
              <a:t> и </a:t>
            </a:r>
            <a:r>
              <a:rPr lang="fr-FR" sz="1400" b="1" i="1" u="sng" dirty="0" err="1" smtClean="0"/>
              <a:t>за</a:t>
            </a:r>
            <a:r>
              <a:rPr lang="fr-FR" sz="1400" b="1" i="1" u="sng" dirty="0" smtClean="0"/>
              <a:t> </a:t>
            </a:r>
            <a:r>
              <a:rPr lang="fr-FR" sz="1400" b="1" i="1" u="sng" dirty="0" err="1" smtClean="0"/>
              <a:t>отмяна</a:t>
            </a:r>
            <a:r>
              <a:rPr lang="fr-FR" sz="1400" b="1" i="1" u="sng" dirty="0" smtClean="0"/>
              <a:t> </a:t>
            </a:r>
            <a:r>
              <a:rPr lang="fr-FR" sz="1400" b="1" i="1" u="sng" dirty="0" err="1" smtClean="0"/>
              <a:t>на</a:t>
            </a:r>
            <a:r>
              <a:rPr lang="fr-FR" sz="1400" b="1" i="1" u="sng" dirty="0" smtClean="0"/>
              <a:t> </a:t>
            </a:r>
            <a:r>
              <a:rPr lang="fr-FR" sz="1400" b="1" i="1" u="sng" dirty="0" err="1" smtClean="0"/>
              <a:t>директива</a:t>
            </a:r>
            <a:r>
              <a:rPr lang="ru-RU" sz="1400" b="1" i="1" u="sng" dirty="0" smtClean="0"/>
              <a:t> 2003/55/</a:t>
            </a:r>
            <a:r>
              <a:rPr lang="fr-FR" sz="1400" b="1" i="1" u="sng" dirty="0" smtClean="0"/>
              <a:t>ЕО</a:t>
            </a:r>
            <a:r>
              <a:rPr lang="ru-RU" sz="1400" b="1" i="1" u="sng" dirty="0" smtClean="0"/>
              <a:t> (Текст, представляващ интерес за ЕИП), </a:t>
            </a:r>
            <a:r>
              <a:rPr lang="fr-FR" sz="1400" b="1" i="1" u="sng" dirty="0" smtClean="0"/>
              <a:t>JO L</a:t>
            </a:r>
            <a:r>
              <a:rPr lang="ru-RU" sz="1400" b="1" i="1" u="sng" dirty="0" smtClean="0"/>
              <a:t> 211 </a:t>
            </a:r>
            <a:r>
              <a:rPr lang="fr-FR" sz="1400" b="1" i="1" u="sng" dirty="0" smtClean="0"/>
              <a:t>du</a:t>
            </a:r>
            <a:r>
              <a:rPr lang="ru-RU" sz="1400" b="1" i="1" u="sng" dirty="0" smtClean="0"/>
              <a:t> 14.8.2009, </a:t>
            </a:r>
            <a:r>
              <a:rPr lang="fr-FR" sz="1400" b="1" i="1" u="sng" dirty="0" smtClean="0"/>
              <a:t>p</a:t>
            </a:r>
            <a:r>
              <a:rPr lang="en-US" sz="1400" b="1" i="1" u="sng" dirty="0" smtClean="0"/>
              <a:t>p</a:t>
            </a:r>
            <a:r>
              <a:rPr lang="ru-RU" sz="1400" b="1" i="1" u="sng" dirty="0" smtClean="0"/>
              <a:t>. 94–136.</a:t>
            </a:r>
            <a:r>
              <a:rPr lang="bg-BG" sz="1600" dirty="0" smtClean="0">
                <a:solidFill>
                  <a:srgbClr val="243F60"/>
                </a:solidFill>
                <a:latin typeface="Cambria" pitchFamily="18" charset="0"/>
                <a:ea typeface="Arial Unicode MS" pitchFamily="34" charset="-128"/>
                <a:cs typeface="Times New Roman" pitchFamily="18" charset="0"/>
              </a:rPr>
              <a:t>	</a:t>
            </a:r>
            <a:endParaRPr lang="en-US" sz="1600" dirty="0" smtClean="0">
              <a:solidFill>
                <a:srgbClr val="243F60"/>
              </a:solidFill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g-BG" sz="1600" i="1" dirty="0" smtClean="0">
                <a:solidFill>
                  <a:srgbClr val="243F60"/>
                </a:solidFill>
                <a:latin typeface="Cambria" pitchFamily="18" charset="0"/>
                <a:ea typeface="Arial Unicode MS" pitchFamily="34" charset="-128"/>
                <a:cs typeface="Times New Roman" pitchFamily="18" charset="0"/>
              </a:rPr>
              <a:t>i. Право на достъп</a:t>
            </a:r>
            <a:endParaRPr lang="en-US" sz="1600" i="1" dirty="0" smtClean="0">
              <a:solidFill>
                <a:srgbClr val="243F60"/>
              </a:solidFill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g-BG" sz="1600" i="1" dirty="0" smtClean="0">
                <a:solidFill>
                  <a:srgbClr val="243F60"/>
                </a:solidFill>
                <a:latin typeface="Cambria" pitchFamily="18" charset="0"/>
                <a:ea typeface="Arial Unicode MS" pitchFamily="34" charset="-128"/>
                <a:cs typeface="Times New Roman" pitchFamily="18" charset="0"/>
              </a:rPr>
              <a:t>ii. Отчитане на спецификата на добивните газопроводи</a:t>
            </a:r>
            <a:endParaRPr lang="en-US" sz="1600" i="1" dirty="0" smtClean="0">
              <a:solidFill>
                <a:srgbClr val="243F60"/>
              </a:solidFill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5720" y="889844"/>
            <a:ext cx="857256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g-BG" b="1" i="1" dirty="0" smtClean="0">
                <a:solidFill>
                  <a:srgbClr val="4F81BD"/>
                </a:solidFill>
                <a:ea typeface="Arial Unicode MS" pitchFamily="34" charset="-128"/>
                <a:cs typeface="Times New Roman" pitchFamily="18" charset="0"/>
              </a:rPr>
              <a:t>§§ 2. Правна рамка на добивните дейности в сектора на електроенергията</a:t>
            </a:r>
            <a:endParaRPr lang="en-US" b="1" i="1" dirty="0" smtClean="0">
              <a:solidFill>
                <a:srgbClr val="4F81BD"/>
              </a:solidFill>
              <a:ea typeface="Times New Roman" pitchFamily="18" charset="0"/>
              <a:cs typeface="Times New Roman" pitchFamily="18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buAutoNum type="alphaLcPeriod"/>
            </a:pPr>
            <a:r>
              <a:rPr lang="bg-BG" dirty="0" smtClean="0">
                <a:solidFill>
                  <a:srgbClr val="243F60"/>
                </a:solidFill>
                <a:ea typeface="Arial Unicode MS" pitchFamily="34" charset="-128"/>
                <a:cs typeface="Times New Roman" pitchFamily="18" charset="0"/>
              </a:rPr>
              <a:t>Достъп до дейностите по производство на електроенергия</a:t>
            </a:r>
          </a:p>
          <a:p>
            <a:pPr lvl="1"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i="1" u="sng" dirty="0" err="1" smtClean="0"/>
              <a:t>Директива</a:t>
            </a:r>
            <a:r>
              <a:rPr lang="ru-RU" sz="1400" b="1" i="1" u="sng" dirty="0" smtClean="0"/>
              <a:t> 2009/72/</a:t>
            </a:r>
            <a:r>
              <a:rPr lang="fr-FR" sz="1400" b="1" i="1" u="sng" dirty="0" smtClean="0"/>
              <a:t>CE</a:t>
            </a:r>
            <a:r>
              <a:rPr lang="en-US" sz="1400" b="1" i="1" u="sng" dirty="0" smtClean="0"/>
              <a:t> </a:t>
            </a:r>
            <a:r>
              <a:rPr lang="en-US" sz="1400" b="1" i="1" u="sng" dirty="0" err="1" smtClean="0"/>
              <a:t>на</a:t>
            </a:r>
            <a:r>
              <a:rPr lang="en-US" sz="1400" b="1" i="1" u="sng" dirty="0" smtClean="0"/>
              <a:t> ЕП и </a:t>
            </a:r>
            <a:r>
              <a:rPr lang="en-US" sz="1400" b="1" i="1" u="sng" dirty="0" err="1" smtClean="0"/>
              <a:t>Съвета</a:t>
            </a:r>
            <a:r>
              <a:rPr lang="en-US" sz="1400" b="1" i="1" u="sng" dirty="0" smtClean="0"/>
              <a:t> </a:t>
            </a:r>
            <a:r>
              <a:rPr lang="en-US" sz="1400" b="1" i="1" u="sng" dirty="0" err="1" smtClean="0"/>
              <a:t>от</a:t>
            </a:r>
            <a:r>
              <a:rPr lang="ru-RU" sz="1400" b="1" i="1" u="sng" dirty="0" smtClean="0"/>
              <a:t> 13</a:t>
            </a:r>
            <a:r>
              <a:rPr lang="en-US" sz="1400" b="1" i="1" u="sng" dirty="0" smtClean="0"/>
              <a:t> </a:t>
            </a:r>
            <a:r>
              <a:rPr lang="en-US" sz="1400" b="1" i="1" u="sng" dirty="0" err="1" smtClean="0"/>
              <a:t>юли</a:t>
            </a:r>
            <a:r>
              <a:rPr lang="ru-RU" sz="1400" b="1" i="1" u="sng" dirty="0" smtClean="0"/>
              <a:t> 2009</a:t>
            </a:r>
            <a:r>
              <a:rPr lang="en-US" sz="1400" b="1" i="1" u="sng" dirty="0" smtClean="0"/>
              <a:t> г. </a:t>
            </a:r>
            <a:r>
              <a:rPr lang="en-US" sz="1400" b="1" i="1" u="sng" dirty="0" err="1" smtClean="0"/>
              <a:t>относно</a:t>
            </a:r>
            <a:r>
              <a:rPr lang="en-US" sz="1400" b="1" i="1" u="sng" dirty="0" smtClean="0"/>
              <a:t> </a:t>
            </a:r>
            <a:r>
              <a:rPr lang="en-US" sz="1400" b="1" i="1" u="sng" dirty="0" err="1" smtClean="0"/>
              <a:t>общите</a:t>
            </a:r>
            <a:r>
              <a:rPr lang="en-US" sz="1400" b="1" i="1" u="sng" dirty="0" smtClean="0"/>
              <a:t> </a:t>
            </a:r>
            <a:r>
              <a:rPr lang="en-US" sz="1400" b="1" i="1" u="sng" dirty="0" err="1" smtClean="0"/>
              <a:t>правила</a:t>
            </a:r>
            <a:r>
              <a:rPr lang="en-US" sz="1400" b="1" i="1" u="sng" dirty="0" smtClean="0"/>
              <a:t> </a:t>
            </a:r>
            <a:r>
              <a:rPr lang="en-US" sz="1400" b="1" i="1" u="sng" dirty="0" err="1" smtClean="0"/>
              <a:t>на</a:t>
            </a:r>
            <a:r>
              <a:rPr lang="en-US" sz="1400" b="1" i="1" u="sng" dirty="0" smtClean="0"/>
              <a:t> </a:t>
            </a:r>
            <a:r>
              <a:rPr lang="en-US" sz="1400" b="1" i="1" u="sng" dirty="0" err="1" smtClean="0"/>
              <a:t>вътрешния</a:t>
            </a:r>
            <a:r>
              <a:rPr lang="en-US" sz="1400" b="1" i="1" u="sng" dirty="0" smtClean="0"/>
              <a:t> </a:t>
            </a:r>
            <a:r>
              <a:rPr lang="en-US" sz="1400" b="1" i="1" u="sng" dirty="0" err="1" smtClean="0"/>
              <a:t>пазар</a:t>
            </a:r>
            <a:r>
              <a:rPr lang="en-US" sz="1400" b="1" i="1" u="sng" dirty="0" smtClean="0"/>
              <a:t> </a:t>
            </a:r>
            <a:r>
              <a:rPr lang="en-US" sz="1400" b="1" i="1" u="sng" dirty="0" err="1" smtClean="0"/>
              <a:t>на</a:t>
            </a:r>
            <a:r>
              <a:rPr lang="en-US" sz="1400" b="1" i="1" u="sng" dirty="0" smtClean="0"/>
              <a:t> </a:t>
            </a:r>
            <a:r>
              <a:rPr lang="en-US" sz="1400" b="1" i="1" u="sng" dirty="0" err="1" smtClean="0"/>
              <a:t>електроенергия</a:t>
            </a:r>
            <a:r>
              <a:rPr lang="en-US" sz="1400" b="1" i="1" u="sng" dirty="0" smtClean="0"/>
              <a:t>, </a:t>
            </a:r>
            <a:r>
              <a:rPr lang="en-US" sz="1400" b="1" i="1" u="sng" dirty="0" err="1" smtClean="0"/>
              <a:t>отменяща</a:t>
            </a:r>
            <a:r>
              <a:rPr lang="en-US" sz="1400" b="1" i="1" u="sng" dirty="0" smtClean="0"/>
              <a:t> </a:t>
            </a:r>
            <a:r>
              <a:rPr lang="en-US" sz="1400" b="1" i="1" u="sng" dirty="0" err="1" smtClean="0"/>
              <a:t>Директива</a:t>
            </a:r>
            <a:r>
              <a:rPr lang="en-US" sz="1400" b="1" i="1" u="sng" dirty="0" smtClean="0"/>
              <a:t> </a:t>
            </a:r>
            <a:r>
              <a:rPr lang="ru-RU" sz="1400" b="1" i="1" u="sng" dirty="0" smtClean="0"/>
              <a:t>2003/54/</a:t>
            </a:r>
            <a:r>
              <a:rPr lang="en-US" sz="1400" b="1" i="1" u="sng" dirty="0" smtClean="0"/>
              <a:t>ЕО ОВ </a:t>
            </a:r>
            <a:r>
              <a:rPr lang="fr-FR" sz="1400" b="1" i="1" u="sng" dirty="0" smtClean="0"/>
              <a:t>L</a:t>
            </a:r>
            <a:r>
              <a:rPr lang="ru-RU" sz="1400" b="1" i="1" u="sng" dirty="0" smtClean="0"/>
              <a:t> 211 </a:t>
            </a:r>
            <a:r>
              <a:rPr lang="en-US" sz="1400" b="1" i="1" u="sng" dirty="0" err="1" smtClean="0"/>
              <a:t>от</a:t>
            </a:r>
            <a:r>
              <a:rPr lang="ru-RU" sz="1400" b="1" i="1" u="sng" dirty="0" smtClean="0"/>
              <a:t> 14.8.2009 г., </a:t>
            </a:r>
            <a:r>
              <a:rPr lang="en-US" sz="1400" b="1" i="1" u="sng" dirty="0" err="1" smtClean="0"/>
              <a:t>стр</a:t>
            </a:r>
            <a:r>
              <a:rPr lang="ru-RU" sz="1400" b="1" i="1" u="sng" dirty="0" smtClean="0"/>
              <a:t>. 55–93</a:t>
            </a:r>
            <a:endParaRPr lang="en-US" sz="1400" b="1" i="1" u="sng" dirty="0" smtClean="0">
              <a:solidFill>
                <a:srgbClr val="243F60"/>
              </a:solidFill>
              <a:ea typeface="Times New Roman" pitchFamily="18" charset="0"/>
              <a:cs typeface="Times New Roman" pitchFamily="18" charset="0"/>
            </a:endParaRPr>
          </a:p>
          <a:p>
            <a:pPr lvl="1" indent="457200" eaLnBrk="0" fontAlgn="base" hangingPunct="0">
              <a:spcBef>
                <a:spcPct val="0"/>
              </a:spcBef>
              <a:spcAft>
                <a:spcPct val="0"/>
              </a:spcAft>
              <a:buAutoNum type="romanLcPeriod"/>
            </a:pPr>
            <a:endParaRPr lang="bg-BG" sz="1400" i="1" dirty="0" smtClean="0">
              <a:solidFill>
                <a:srgbClr val="243F60"/>
              </a:solidFill>
              <a:ea typeface="Arial Unicode MS" pitchFamily="34" charset="-128"/>
              <a:cs typeface="Times New Roman" pitchFamily="18" charset="0"/>
            </a:endParaRPr>
          </a:p>
          <a:p>
            <a:pPr lvl="1" indent="457200" eaLnBrk="0" fontAlgn="base" hangingPunct="0">
              <a:spcBef>
                <a:spcPct val="0"/>
              </a:spcBef>
              <a:spcAft>
                <a:spcPct val="0"/>
              </a:spcAft>
              <a:buAutoNum type="romanLcPeriod"/>
            </a:pPr>
            <a:r>
              <a:rPr lang="bg-BG" sz="1400" i="1" dirty="0" smtClean="0">
                <a:solidFill>
                  <a:srgbClr val="243F60"/>
                </a:solidFill>
                <a:ea typeface="Arial Unicode MS" pitchFamily="34" charset="-128"/>
                <a:cs typeface="Times New Roman" pitchFamily="18" charset="0"/>
              </a:rPr>
              <a:t>Разрешителна процедура</a:t>
            </a:r>
          </a:p>
          <a:p>
            <a:pPr lvl="2" indent="4572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bg-BG" sz="1400" i="1" dirty="0" smtClean="0">
                <a:solidFill>
                  <a:srgbClr val="243F60"/>
                </a:solidFill>
                <a:ea typeface="Times New Roman" pitchFamily="18" charset="0"/>
                <a:cs typeface="Times New Roman" pitchFamily="18" charset="0"/>
              </a:rPr>
              <a:t>Член 7 – Директива 2009/72/ЕО</a:t>
            </a:r>
            <a:endParaRPr lang="en-US" sz="1400" i="1" dirty="0" smtClean="0">
              <a:solidFill>
                <a:srgbClr val="243F60"/>
              </a:solidFill>
              <a:ea typeface="Times New Roman" pitchFamily="18" charset="0"/>
              <a:cs typeface="Times New Roman" pitchFamily="18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g-BG" sz="1400" i="1" dirty="0" smtClean="0">
                <a:solidFill>
                  <a:srgbClr val="243F60"/>
                </a:solidFill>
                <a:ea typeface="Arial Unicode MS" pitchFamily="34" charset="-128"/>
                <a:cs typeface="Times New Roman" pitchFamily="18" charset="0"/>
              </a:rPr>
              <a:t>ii. Тръжната процедура</a:t>
            </a:r>
            <a:endParaRPr lang="en-US" sz="1400" i="1" dirty="0" smtClean="0">
              <a:solidFill>
                <a:srgbClr val="243F60"/>
              </a:solidFill>
              <a:ea typeface="Arial Unicode MS" pitchFamily="34" charset="-128"/>
              <a:cs typeface="Times New Roman" pitchFamily="18" charset="0"/>
            </a:endParaRPr>
          </a:p>
          <a:p>
            <a:pPr lvl="2" indent="4572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bg-BG" sz="1400" i="1" dirty="0" smtClean="0">
                <a:solidFill>
                  <a:srgbClr val="243F60"/>
                </a:solidFill>
                <a:ea typeface="Arial Unicode MS" pitchFamily="34" charset="-128"/>
                <a:cs typeface="Times New Roman" pitchFamily="18" charset="0"/>
              </a:rPr>
              <a:t>Член 8 – Директива 2009/72/ЕО</a:t>
            </a:r>
            <a:endParaRPr lang="en-US" sz="1400" i="1" dirty="0" smtClean="0">
              <a:solidFill>
                <a:srgbClr val="243F60"/>
              </a:solidFill>
              <a:ea typeface="Times New Roman" pitchFamily="18" charset="0"/>
              <a:cs typeface="Times New Roman" pitchFamily="18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g-BG" sz="1400" dirty="0" smtClean="0">
                <a:solidFill>
                  <a:srgbClr val="243F60"/>
                </a:solidFill>
                <a:ea typeface="Arial Unicode MS" pitchFamily="34" charset="-128"/>
                <a:cs typeface="Times New Roman" pitchFamily="18" charset="0"/>
              </a:rPr>
              <a:t>б. Организация на структурата на производство на електроенергия чрез насърчаването на електроенергията, произведена от възобновяеми енергийни  източници и когенерацията</a:t>
            </a:r>
            <a:endParaRPr lang="en-US" sz="1400" dirty="0" smtClean="0">
              <a:solidFill>
                <a:srgbClr val="243F60"/>
              </a:solidFill>
              <a:ea typeface="Times New Roman" pitchFamily="18" charset="0"/>
              <a:cs typeface="Times New Roman" pitchFamily="18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  <a:buAutoNum type="romanLcPeriod"/>
            </a:pPr>
            <a:r>
              <a:rPr lang="bg-BG" sz="1400" i="1" dirty="0" smtClean="0">
                <a:solidFill>
                  <a:srgbClr val="243F60"/>
                </a:solidFill>
                <a:ea typeface="Arial Unicode MS" pitchFamily="34" charset="-128"/>
                <a:cs typeface="Times New Roman" pitchFamily="18" charset="0"/>
              </a:rPr>
              <a:t>Връзките между директивата „възобновяеми източници” и директивите за електроенергията</a:t>
            </a:r>
          </a:p>
          <a:p>
            <a:pPr lvl="1"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i="1" u="sng" dirty="0" smtClean="0"/>
              <a:t>Директива 2009/28/ЕО на Европейския парламент и на Съвета от 23 април 2009 година за насърчаване използването на енергия от възобновяеми източници и за изменение и впоследствие за отмяна на директиви 2001/77/ЕО и 2003/30/ЕО (Текст представляващ интерес за ЕИП) </a:t>
            </a:r>
            <a:r>
              <a:rPr lang="en-US" sz="1400" b="1" i="1" u="sng" dirty="0" smtClean="0"/>
              <a:t>O L</a:t>
            </a:r>
            <a:r>
              <a:rPr lang="ru-RU" sz="1400" b="1" i="1" u="sng" dirty="0" smtClean="0"/>
              <a:t> 140 </a:t>
            </a:r>
            <a:r>
              <a:rPr lang="en-US" sz="1400" b="1" i="1" u="sng" dirty="0" smtClean="0"/>
              <a:t>du</a:t>
            </a:r>
            <a:r>
              <a:rPr lang="ru-RU" sz="1400" b="1" i="1" u="sng" dirty="0" smtClean="0"/>
              <a:t> 5.6.2009, стр. 16–62</a:t>
            </a:r>
            <a:endParaRPr lang="en-US" sz="1400" b="1" i="1" u="sng" dirty="0" smtClean="0">
              <a:solidFill>
                <a:srgbClr val="243F60"/>
              </a:solidFill>
              <a:ea typeface="Times New Roman" pitchFamily="18" charset="0"/>
              <a:cs typeface="Times New Roman" pitchFamily="18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g-BG" sz="1400" b="1" i="1" u="sng" dirty="0" smtClean="0">
                <a:solidFill>
                  <a:srgbClr val="000000"/>
                </a:solidFill>
                <a:ea typeface="Arial Unicode MS" pitchFamily="34" charset="-128"/>
                <a:cs typeface="Times New Roman" pitchFamily="18" charset="0"/>
              </a:rPr>
              <a:t>i</a:t>
            </a:r>
            <a:r>
              <a:rPr lang="bg-BG" sz="1400" i="1" dirty="0" smtClean="0">
                <a:solidFill>
                  <a:srgbClr val="000000"/>
                </a:solidFill>
                <a:ea typeface="Arial Unicode MS" pitchFamily="34" charset="-128"/>
                <a:cs typeface="Times New Roman" pitchFamily="18" charset="0"/>
              </a:rPr>
              <a:t>i</a:t>
            </a:r>
            <a:r>
              <a:rPr lang="bg-BG" sz="1400" i="1" dirty="0" smtClean="0">
                <a:solidFill>
                  <a:srgbClr val="243F60"/>
                </a:solidFill>
                <a:ea typeface="Arial Unicode MS" pitchFamily="34" charset="-128"/>
                <a:cs typeface="Times New Roman" pitchFamily="18" charset="0"/>
              </a:rPr>
              <a:t>. Връзки между директивата „когенерация” и директивите „електроенергия”</a:t>
            </a:r>
            <a:endParaRPr lang="en-US" sz="1400" i="1" dirty="0" smtClean="0">
              <a:solidFill>
                <a:srgbClr val="243F60"/>
              </a:solidFill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785794"/>
            <a:ext cx="8676456" cy="5329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12" tIns="12696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sz="1600" b="1" i="0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+mj-lt"/>
                <a:ea typeface="Arial Unicode MS" pitchFamily="34" charset="-128"/>
                <a:cs typeface="Times New Roman" pitchFamily="18" charset="0"/>
              </a:rPr>
              <a:t>Б. Дейности в енергийното направление, ориентирани към потребителите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+mj-lt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sz="1600" b="1" i="1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§§ 1 Доставка</a:t>
            </a: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g-BG" sz="1600" dirty="0" smtClean="0">
                <a:latin typeface="+mj-lt"/>
              </a:rPr>
              <a:t>В чл.2, т.19 Директива 2009/72/СЕ и чл.2, т.7 Директива2009/73/СЕ европейския законодател дефинира доставката като продажбата, включително препродажбата, на електроенергия на клиенти.</a:t>
            </a:r>
            <a:endParaRPr kumimoji="0" lang="en-US" sz="1600" b="1" i="1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+mj-lt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600" b="1" i="1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+mj-lt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sz="1600" b="1" i="1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§§ 2 Други дейности</a:t>
            </a:r>
            <a:endParaRPr kumimoji="0" lang="en-US" sz="1600" b="1" i="1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+mj-lt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sz="1600" b="0" i="0" u="none" strike="noStrike" cap="none" normalizeH="0" baseline="0" dirty="0" smtClean="0">
                <a:ln>
                  <a:noFill/>
                </a:ln>
                <a:solidFill>
                  <a:srgbClr val="243F60"/>
                </a:solidFill>
                <a:effectLst/>
                <a:latin typeface="+mj-lt"/>
                <a:ea typeface="Arial Unicode MS" pitchFamily="34" charset="-128"/>
                <a:cs typeface="Times New Roman" pitchFamily="18" charset="0"/>
              </a:rPr>
              <a:t>а.Търговия на едро</a:t>
            </a: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g-BG" sz="1600" dirty="0" smtClean="0"/>
              <a:t>Комисията, в решението си по концентрацията между ЕDF и Louis Dreyfus, да дефинира нов съответен пазар – търговията на едро</a:t>
            </a: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u="sng" dirty="0" smtClean="0"/>
              <a:t>Покупката и препродажбата на енергия, която не е предназначена за крайния потребител</a:t>
            </a:r>
            <a:endParaRPr lang="bg-BG" sz="1600" u="sng" dirty="0" smtClean="0">
              <a:solidFill>
                <a:srgbClr val="243F60"/>
              </a:solidFill>
              <a:latin typeface="+mj-lt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sz="1600" b="0" i="0" u="none" strike="noStrike" cap="none" normalizeH="0" baseline="0" dirty="0" smtClean="0">
                <a:ln>
                  <a:noFill/>
                </a:ln>
                <a:solidFill>
                  <a:srgbClr val="243F60"/>
                </a:solidFill>
                <a:effectLst/>
                <a:latin typeface="+mj-lt"/>
                <a:ea typeface="Arial Unicode MS" pitchFamily="34" charset="-128"/>
                <a:cs typeface="Times New Roman" pitchFamily="18" charset="0"/>
              </a:rPr>
              <a:t>б. Отчитане на и присъединяване на нови потребители</a:t>
            </a: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g-BG" sz="1600" dirty="0" smtClean="0"/>
              <a:t>Тези дейности включват, операции свързани един път с разпределението (инсталирането и поддръжката на електроизмервателните уреди) и други, свързани с доставката (отчитане на показанията и други свързани услуги).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rgbClr val="243F60"/>
              </a:solidFill>
              <a:effectLst/>
              <a:latin typeface="+mj-lt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sz="1600" b="0" i="0" u="none" strike="noStrike" cap="none" normalizeH="0" baseline="0" dirty="0" smtClean="0">
                <a:ln>
                  <a:noFill/>
                </a:ln>
                <a:solidFill>
                  <a:srgbClr val="243F60"/>
                </a:solidFill>
                <a:effectLst/>
                <a:latin typeface="+mj-lt"/>
                <a:ea typeface="Arial Unicode MS" pitchFamily="34" charset="-128"/>
                <a:cs typeface="Times New Roman" pitchFamily="18" charset="0"/>
              </a:rPr>
              <a:t>в. Пазарът на балансиращи услуги</a:t>
            </a: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g-BG" sz="1600" dirty="0" smtClean="0"/>
              <a:t>Комисията сметна за разумно да предположи съществуването на отделен продуктов пазар за балансираща енергия, тъй като същата не може лесно да бъде заменена с други предлагани на едро количества електроенергия.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rgbClr val="243F60"/>
              </a:solidFill>
              <a:effectLst/>
              <a:latin typeface="+mj-lt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579587"/>
            <a:ext cx="8748464" cy="5729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12" tIns="12696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sz="1400" b="1" i="0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2. Мрежови дейности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sz="1400" b="1" i="0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Cambria" pitchFamily="18" charset="0"/>
                <a:ea typeface="Arial Unicode MS" pitchFamily="34" charset="-128"/>
                <a:cs typeface="Times New Roman" pitchFamily="18" charset="0"/>
              </a:rPr>
              <a:t>А. Промени по отношение на операторите на преносни мрежи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bg-BG" sz="1400" dirty="0" smtClean="0"/>
              <a:t>Преносът включва транспортирането на електроенергия по високоволтовата свързана система. Все пак тази функция не се ограничава с преноса и обхваща също управлението на производствени групи, разпределени по мрежата за да осигуряват поддържането на стабилна честота на захранващото напрежение, а също така и па да се избегне срив в системата. Преносът представлява естествен монопол, доколкото конкуренцията в този сегмент би възпроизвела преноса по съществуващата мрежа (евентуално дублиране на високоволтовата свързана система и конкуренция между мрежовите координатори биха повишили цената на преноса).</a:t>
            </a:r>
            <a:r>
              <a:rPr lang="en-US" sz="1400" dirty="0" smtClean="0"/>
              <a:t> </a:t>
            </a:r>
            <a:r>
              <a:rPr lang="fr-FR" sz="1400" dirty="0" smtClean="0"/>
              <a:t>„</a:t>
            </a:r>
            <a:r>
              <a:rPr lang="fr-FR" sz="1400" dirty="0" err="1" smtClean="0"/>
              <a:t>Преносът</a:t>
            </a:r>
            <a:r>
              <a:rPr lang="fr-FR" sz="1400" dirty="0" smtClean="0"/>
              <a:t> </a:t>
            </a:r>
            <a:r>
              <a:rPr lang="fr-FR" sz="1400" dirty="0" err="1" smtClean="0"/>
              <a:t>означава</a:t>
            </a:r>
            <a:r>
              <a:rPr lang="fr-FR" sz="1400" dirty="0" smtClean="0"/>
              <a:t> </a:t>
            </a:r>
            <a:r>
              <a:rPr lang="fr-FR" sz="1400" dirty="0" err="1" smtClean="0"/>
              <a:t>транспортирането</a:t>
            </a:r>
            <a:r>
              <a:rPr lang="fr-FR" sz="1400" dirty="0" smtClean="0"/>
              <a:t> </a:t>
            </a:r>
            <a:r>
              <a:rPr lang="fr-FR" sz="1400" dirty="0" err="1" smtClean="0"/>
              <a:t>на</a:t>
            </a:r>
            <a:r>
              <a:rPr lang="fr-FR" sz="1400" dirty="0" smtClean="0"/>
              <a:t> </a:t>
            </a:r>
            <a:r>
              <a:rPr lang="fr-FR" sz="1400" dirty="0" err="1" smtClean="0"/>
              <a:t>електроенергия</a:t>
            </a:r>
            <a:r>
              <a:rPr lang="fr-FR" sz="1400" dirty="0" smtClean="0"/>
              <a:t> </a:t>
            </a:r>
            <a:r>
              <a:rPr lang="fr-FR" sz="1400" dirty="0" err="1" smtClean="0"/>
              <a:t>по</a:t>
            </a:r>
            <a:r>
              <a:rPr lang="fr-FR" sz="1400" dirty="0" smtClean="0"/>
              <a:t> </a:t>
            </a:r>
            <a:r>
              <a:rPr lang="fr-FR" sz="1400" dirty="0" err="1" smtClean="0"/>
              <a:t>високоволтовата</a:t>
            </a:r>
            <a:r>
              <a:rPr lang="fr-FR" sz="1400" dirty="0" smtClean="0"/>
              <a:t> </a:t>
            </a:r>
            <a:r>
              <a:rPr lang="fr-FR" sz="1400" dirty="0" err="1" smtClean="0"/>
              <a:t>свързана</a:t>
            </a:r>
            <a:r>
              <a:rPr lang="fr-FR" sz="1400" dirty="0" smtClean="0"/>
              <a:t> </a:t>
            </a:r>
            <a:r>
              <a:rPr lang="fr-FR" sz="1400" dirty="0" err="1" smtClean="0"/>
              <a:t>система</a:t>
            </a:r>
            <a:r>
              <a:rPr lang="fr-FR" sz="1400" dirty="0" smtClean="0"/>
              <a:t> с </a:t>
            </a:r>
            <a:r>
              <a:rPr lang="fr-FR" sz="1400" dirty="0" err="1" smtClean="0"/>
              <a:t>оглед</a:t>
            </a:r>
            <a:r>
              <a:rPr lang="fr-FR" sz="1400" dirty="0" smtClean="0"/>
              <a:t> </a:t>
            </a:r>
            <a:r>
              <a:rPr lang="fr-FR" sz="1400" dirty="0" err="1" smtClean="0"/>
              <a:t>доставка</a:t>
            </a:r>
            <a:r>
              <a:rPr lang="fr-FR" sz="1400" dirty="0" smtClean="0"/>
              <a:t> </a:t>
            </a:r>
            <a:r>
              <a:rPr lang="fr-FR" sz="1400" dirty="0" err="1" smtClean="0"/>
              <a:t>до</a:t>
            </a:r>
            <a:r>
              <a:rPr lang="fr-FR" sz="1400" dirty="0" smtClean="0"/>
              <a:t> </a:t>
            </a:r>
            <a:r>
              <a:rPr lang="fr-FR" sz="1400" dirty="0" err="1" smtClean="0"/>
              <a:t>краен</a:t>
            </a:r>
            <a:r>
              <a:rPr lang="fr-FR" sz="1400" dirty="0" smtClean="0"/>
              <a:t> </a:t>
            </a:r>
            <a:r>
              <a:rPr lang="fr-FR" sz="1400" dirty="0" err="1" smtClean="0"/>
              <a:t>потребител</a:t>
            </a:r>
            <a:r>
              <a:rPr lang="fr-FR" sz="1400" dirty="0" smtClean="0"/>
              <a:t> </a:t>
            </a:r>
            <a:r>
              <a:rPr lang="fr-FR" sz="1400" dirty="0" err="1" smtClean="0"/>
              <a:t>или</a:t>
            </a:r>
            <a:r>
              <a:rPr lang="fr-FR" sz="1400" dirty="0" smtClean="0"/>
              <a:t> </a:t>
            </a:r>
            <a:r>
              <a:rPr lang="fr-FR" sz="1400" dirty="0" err="1" smtClean="0"/>
              <a:t>дистрибутор</a:t>
            </a:r>
            <a:r>
              <a:rPr lang="fr-FR" sz="1400" dirty="0" smtClean="0"/>
              <a:t>“ (</a:t>
            </a:r>
            <a:r>
              <a:rPr lang="fr-FR" sz="1400" dirty="0" err="1" smtClean="0"/>
              <a:t>член</a:t>
            </a:r>
            <a:r>
              <a:rPr lang="fr-FR" sz="1400" dirty="0" smtClean="0"/>
              <a:t> 2, т. 5</a:t>
            </a:r>
            <a:r>
              <a:rPr lang="fr-FR" sz="1400" baseline="30000" dirty="0" smtClean="0"/>
              <a:t> </a:t>
            </a:r>
            <a:r>
              <a:rPr lang="fr-FR" sz="1400" dirty="0" err="1" smtClean="0"/>
              <a:t>от</a:t>
            </a:r>
            <a:r>
              <a:rPr lang="fr-FR" sz="1400" dirty="0" smtClean="0"/>
              <a:t> </a:t>
            </a:r>
            <a:r>
              <a:rPr lang="fr-FR" sz="1400" dirty="0" err="1" smtClean="0"/>
              <a:t>Директива</a:t>
            </a:r>
            <a:r>
              <a:rPr lang="fr-FR" sz="1400" dirty="0" smtClean="0"/>
              <a:t> 96/92/ЕО). </a:t>
            </a:r>
            <a:r>
              <a:rPr lang="fr-FR" sz="1400" dirty="0" err="1" smtClean="0"/>
              <a:t>Директива</a:t>
            </a:r>
            <a:r>
              <a:rPr lang="fr-FR" sz="1400" dirty="0" smtClean="0"/>
              <a:t> 2003/54/ЕО </a:t>
            </a:r>
            <a:r>
              <a:rPr lang="fr-FR" sz="1400" dirty="0" err="1" smtClean="0"/>
              <a:t>допълни</a:t>
            </a:r>
            <a:r>
              <a:rPr lang="fr-FR" sz="1400" dirty="0" smtClean="0"/>
              <a:t> </a:t>
            </a:r>
            <a:r>
              <a:rPr lang="fr-FR" sz="1400" dirty="0" err="1" smtClean="0"/>
              <a:t>тази</a:t>
            </a:r>
            <a:r>
              <a:rPr lang="fr-FR" sz="1400" dirty="0" smtClean="0"/>
              <a:t> </a:t>
            </a:r>
            <a:r>
              <a:rPr lang="fr-FR" sz="1400" dirty="0" err="1" smtClean="0"/>
              <a:t>дефиниция</a:t>
            </a:r>
            <a:r>
              <a:rPr lang="fr-FR" sz="1400" dirty="0" smtClean="0"/>
              <a:t>, </a:t>
            </a:r>
            <a:r>
              <a:rPr lang="fr-FR" sz="1400" dirty="0" err="1" smtClean="0"/>
              <a:t>като</a:t>
            </a:r>
            <a:r>
              <a:rPr lang="fr-FR" sz="1400" dirty="0" smtClean="0"/>
              <a:t> </a:t>
            </a:r>
            <a:r>
              <a:rPr lang="fr-FR" sz="1400" dirty="0" err="1" smtClean="0"/>
              <a:t>прибави</a:t>
            </a:r>
            <a:r>
              <a:rPr lang="fr-FR" sz="1400" dirty="0" smtClean="0"/>
              <a:t> </a:t>
            </a:r>
            <a:r>
              <a:rPr lang="fr-FR" sz="1400" dirty="0" err="1" smtClean="0"/>
              <a:t>следното</a:t>
            </a:r>
            <a:r>
              <a:rPr lang="fr-FR" sz="1400" dirty="0" smtClean="0"/>
              <a:t> </a:t>
            </a:r>
            <a:r>
              <a:rPr lang="fr-FR" sz="1400" dirty="0" err="1" smtClean="0"/>
              <a:t>изречение</a:t>
            </a:r>
            <a:r>
              <a:rPr lang="fr-FR" sz="1400" dirty="0" smtClean="0"/>
              <a:t>: „</a:t>
            </a:r>
            <a:r>
              <a:rPr lang="fr-FR" sz="1400" dirty="0" err="1" smtClean="0"/>
              <a:t>но</a:t>
            </a:r>
            <a:r>
              <a:rPr lang="fr-FR" sz="1400" dirty="0" smtClean="0"/>
              <a:t> </a:t>
            </a:r>
            <a:r>
              <a:rPr lang="fr-FR" sz="1400" dirty="0" err="1" smtClean="0"/>
              <a:t>не</a:t>
            </a:r>
            <a:r>
              <a:rPr lang="fr-FR" sz="1400" dirty="0" smtClean="0"/>
              <a:t> </a:t>
            </a:r>
            <a:r>
              <a:rPr lang="fr-FR" sz="1400" dirty="0" err="1" smtClean="0"/>
              <a:t>включва</a:t>
            </a:r>
            <a:r>
              <a:rPr lang="fr-FR" sz="1400" dirty="0" smtClean="0"/>
              <a:t> </a:t>
            </a:r>
            <a:r>
              <a:rPr lang="fr-FR" sz="1400" dirty="0" err="1" smtClean="0"/>
              <a:t>доставката</a:t>
            </a:r>
            <a:r>
              <a:rPr lang="fr-FR" sz="1400" dirty="0" smtClean="0"/>
              <a:t>“. </a:t>
            </a:r>
            <a:r>
              <a:rPr lang="fr-FR" sz="1400" dirty="0" err="1" smtClean="0"/>
              <a:t>Тази</a:t>
            </a:r>
            <a:r>
              <a:rPr lang="fr-FR" sz="1400" dirty="0" smtClean="0"/>
              <a:t> </a:t>
            </a:r>
            <a:r>
              <a:rPr lang="fr-FR" sz="1400" dirty="0" err="1" smtClean="0"/>
              <a:t>редакция</a:t>
            </a:r>
            <a:r>
              <a:rPr lang="fr-FR" sz="1400" dirty="0" smtClean="0"/>
              <a:t> </a:t>
            </a:r>
            <a:r>
              <a:rPr lang="fr-FR" sz="1400" dirty="0" err="1" smtClean="0"/>
              <a:t>остава</a:t>
            </a:r>
            <a:r>
              <a:rPr lang="fr-FR" sz="1400" dirty="0" smtClean="0"/>
              <a:t> </a:t>
            </a:r>
            <a:r>
              <a:rPr lang="fr-FR" sz="1400" dirty="0" err="1" smtClean="0"/>
              <a:t>непроменена</a:t>
            </a:r>
            <a:r>
              <a:rPr lang="fr-FR" sz="1400" dirty="0" smtClean="0"/>
              <a:t> в </a:t>
            </a:r>
            <a:r>
              <a:rPr lang="fr-FR" sz="1400" dirty="0" err="1" smtClean="0"/>
              <a:t>новата</a:t>
            </a:r>
            <a:r>
              <a:rPr lang="fr-FR" sz="1400" dirty="0" smtClean="0"/>
              <a:t> </a:t>
            </a:r>
            <a:r>
              <a:rPr lang="fr-FR" sz="1400" dirty="0" err="1" smtClean="0"/>
              <a:t>Директива</a:t>
            </a:r>
            <a:r>
              <a:rPr lang="fr-FR" sz="1400" dirty="0" smtClean="0"/>
              <a:t> 2009/72/ЕО.</a:t>
            </a:r>
            <a:endParaRPr lang="en-US" sz="1400" dirty="0" smtClean="0"/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sz="1400" b="1" i="1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Cambria" pitchFamily="18" charset="0"/>
                <a:ea typeface="Arial Unicode MS" pitchFamily="34" charset="-128"/>
                <a:cs typeface="Times New Roman" pitchFamily="18" charset="0"/>
              </a:rPr>
              <a:t>§§ 1 Отделяне потреблението на собствеността</a:t>
            </a:r>
            <a:endParaRPr kumimoji="0" lang="en-US" sz="1400" b="1" i="1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sz="1400" b="0" i="0" u="none" strike="noStrike" cap="none" normalizeH="0" baseline="0" dirty="0" smtClean="0">
                <a:ln>
                  <a:noFill/>
                </a:ln>
                <a:solidFill>
                  <a:srgbClr val="243F60"/>
                </a:solidFill>
                <a:effectLst/>
                <a:latin typeface="Cambria" pitchFamily="18" charset="0"/>
                <a:ea typeface="Arial Unicode MS" pitchFamily="34" charset="-128"/>
                <a:cs typeface="Times New Roman" pitchFamily="18" charset="0"/>
              </a:rPr>
              <a:t>а. Налагане на отделянето на собствеността на частните предприятия</a:t>
            </a: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g-BG" sz="1400" dirty="0" smtClean="0"/>
              <a:t>Директива 2009/72/ЕО и на Директива 2009/73/ЕО член 9, параграф 1 задължава държавите-членки да гарантират в срок от една година, считано от датата на транспонирането, че всяко предприятие, което притежава преносна система (ПС) действа в качеството на оператор на преносна система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243F60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sz="1400" b="0" i="0" u="none" strike="noStrike" cap="none" normalizeH="0" baseline="0" dirty="0" smtClean="0">
                <a:ln>
                  <a:noFill/>
                </a:ln>
                <a:solidFill>
                  <a:srgbClr val="243F60"/>
                </a:solidFill>
                <a:effectLst/>
                <a:latin typeface="Cambria" pitchFamily="18" charset="0"/>
                <a:ea typeface="Arial Unicode MS" pitchFamily="34" charset="-128"/>
                <a:cs typeface="Times New Roman" pitchFamily="18" charset="0"/>
              </a:rPr>
              <a:t>б. Еднакво прилагане на отделянето на собствеността</a:t>
            </a: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g-BG" sz="1400" dirty="0" smtClean="0"/>
              <a:t>Предвид съществуващите вертикални връзки между секторите на електроенергия и газ, разпоредбите по отношение на разделянето се прилагат трансверсално към двата сектора. Комисията дори защитава тезата, че отделянето на собствеността е по-подходящо за газовия сектор, отколкото за електроенергията, защото газовият пазар страда в по-висока степен от липса на конкуренция.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243F60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14282" y="1443841"/>
            <a:ext cx="864399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52000" algn="just" fontAlgn="base">
              <a:spcBef>
                <a:spcPct val="0"/>
              </a:spcBef>
              <a:spcAft>
                <a:spcPct val="0"/>
              </a:spcAft>
            </a:pPr>
            <a:r>
              <a:rPr lang="bg-BG" b="1" i="1" dirty="0" smtClean="0">
                <a:solidFill>
                  <a:srgbClr val="4F81BD"/>
                </a:solidFill>
                <a:ea typeface="Arial Unicode MS" pitchFamily="34" charset="-128"/>
                <a:cs typeface="Times New Roman" pitchFamily="18" charset="0"/>
              </a:rPr>
              <a:t>§§ 2 Алтернативите – „НСО (на англ. ISO)” и „НПО (на англ. ITO)”</a:t>
            </a:r>
            <a:endParaRPr lang="en-US" b="1" i="1" dirty="0" smtClean="0">
              <a:solidFill>
                <a:srgbClr val="4F81BD"/>
              </a:solidFill>
              <a:ea typeface="Times New Roman" pitchFamily="18" charset="0"/>
              <a:cs typeface="Times New Roman" pitchFamily="18" charset="0"/>
            </a:endParaRPr>
          </a:p>
          <a:p>
            <a:pPr lvl="0" indent="2520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g-BG" dirty="0" smtClean="0">
                <a:solidFill>
                  <a:srgbClr val="243F60"/>
                </a:solidFill>
                <a:ea typeface="Arial Unicode MS" pitchFamily="34" charset="-128"/>
                <a:cs typeface="Times New Roman" pitchFamily="18" charset="0"/>
              </a:rPr>
              <a:t>а. „НСО”- Независим системен оператор</a:t>
            </a:r>
          </a:p>
          <a:p>
            <a:pPr lvl="0" indent="2520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g-BG" dirty="0" smtClean="0"/>
              <a:t>Моделът, наречен „НСО” (независим системен оператор), налага разделянето на собственика на инфраструктурите на преносната система и управителя на същите тези инфраструктури.  - член 13 Директива 2009/72/ЕО и член 14 Директива 2009/73/ЕО</a:t>
            </a:r>
            <a:endParaRPr lang="en-US" dirty="0" smtClean="0">
              <a:solidFill>
                <a:srgbClr val="243F60"/>
              </a:solidFill>
              <a:ea typeface="Times New Roman" pitchFamily="18" charset="0"/>
              <a:cs typeface="Times New Roman" pitchFamily="18" charset="0"/>
            </a:endParaRPr>
          </a:p>
          <a:p>
            <a:pPr lvl="0" indent="2520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g-BG" dirty="0" smtClean="0">
                <a:solidFill>
                  <a:srgbClr val="243F60"/>
                </a:solidFill>
                <a:ea typeface="Arial Unicode MS" pitchFamily="34" charset="-128"/>
                <a:cs typeface="Times New Roman" pitchFamily="18" charset="0"/>
              </a:rPr>
              <a:t>б. „НПО” – Независим преносен оператор</a:t>
            </a:r>
          </a:p>
          <a:p>
            <a:r>
              <a:rPr lang="bg-BG" dirty="0" smtClean="0"/>
              <a:t>    От V-та глава на Директива 2009/72 и от IV-та глава на Директива 2009/73 следва, че за разлика от модела НСО, моделът, наречен „НПО” (независим преносен оператор) не налага разделянето на собственика на инфраструктурите на преносните системи и оператора на същите тези инфраструктури. </a:t>
            </a:r>
            <a:endParaRPr lang="en-US" dirty="0" smtClean="0"/>
          </a:p>
          <a:p>
            <a:r>
              <a:rPr lang="bg-BG" dirty="0" smtClean="0"/>
              <a:t>    Моделът на НПО е въведен от две групи от разпоредби, определящи, от една страна, управлението на преносните мрежи и, от друга, развитието на системата и правомощията за вземане на инвестиционни решения. </a:t>
            </a:r>
            <a:endParaRPr lang="en-US" dirty="0" smtClean="0">
              <a:solidFill>
                <a:srgbClr val="243F60"/>
              </a:solidFill>
              <a:ea typeface="Times New Roman" pitchFamily="18" charset="0"/>
              <a:cs typeface="Times New Roman" pitchFamily="18" charset="0"/>
            </a:endParaRPr>
          </a:p>
          <a:p>
            <a:pPr lvl="0" indent="2520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g-BG" i="1" dirty="0" smtClean="0">
                <a:solidFill>
                  <a:srgbClr val="243F60"/>
                </a:solidFill>
                <a:ea typeface="Arial Unicode MS" pitchFamily="34" charset="-128"/>
                <a:cs typeface="Times New Roman" pitchFamily="18" charset="0"/>
              </a:rPr>
              <a:t>i. Управление на преносните системи</a:t>
            </a:r>
            <a:endParaRPr lang="en-US" i="1" dirty="0" smtClean="0">
              <a:solidFill>
                <a:srgbClr val="243F60"/>
              </a:solidFill>
              <a:ea typeface="Times New Roman" pitchFamily="18" charset="0"/>
              <a:cs typeface="Times New Roman" pitchFamily="18" charset="0"/>
            </a:endParaRPr>
          </a:p>
          <a:p>
            <a:pPr lvl="0" indent="2520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g-BG" i="1" dirty="0" smtClean="0">
                <a:solidFill>
                  <a:srgbClr val="243F60"/>
                </a:solidFill>
                <a:ea typeface="Arial Unicode MS" pitchFamily="34" charset="-128"/>
                <a:cs typeface="Times New Roman" pitchFamily="18" charset="0"/>
              </a:rPr>
              <a:t>ii. Развитие на системата и правомощия за вземане на инвестиционни решения</a:t>
            </a:r>
            <a:endParaRPr lang="en-US" i="1" dirty="0" smtClean="0">
              <a:solidFill>
                <a:srgbClr val="243F60"/>
              </a:solidFill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85720" y="1142984"/>
            <a:ext cx="864399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fontAlgn="base">
              <a:spcBef>
                <a:spcPct val="0"/>
              </a:spcBef>
              <a:spcAft>
                <a:spcPct val="0"/>
              </a:spcAft>
            </a:pPr>
            <a:r>
              <a:rPr lang="bg-BG" b="1" dirty="0" smtClean="0">
                <a:solidFill>
                  <a:srgbClr val="4F81BD"/>
                </a:solidFill>
                <a:ea typeface="Arial Unicode MS" pitchFamily="34" charset="-128"/>
                <a:cs typeface="Times New Roman" pitchFamily="18" charset="0"/>
              </a:rPr>
              <a:t>Б. Промени по отношение на операторите на разпределителни системи</a:t>
            </a:r>
            <a:endParaRPr lang="en-US" b="1" dirty="0" smtClean="0">
              <a:solidFill>
                <a:srgbClr val="4F81BD"/>
              </a:solidFill>
              <a:ea typeface="Times New Roman" pitchFamily="18" charset="0"/>
              <a:cs typeface="Times New Roman" pitchFamily="18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g-BG" b="1" i="1" dirty="0" smtClean="0">
                <a:solidFill>
                  <a:srgbClr val="4F81BD"/>
                </a:solidFill>
                <a:ea typeface="Arial Unicode MS" pitchFamily="34" charset="-128"/>
                <a:cs typeface="Times New Roman" pitchFamily="18" charset="0"/>
              </a:rPr>
              <a:t>§§ 1 Юридическо и счетоводно отделяне	</a:t>
            </a:r>
          </a:p>
          <a:p>
            <a:r>
              <a:rPr lang="bg-BG" dirty="0" smtClean="0"/>
              <a:t>Според член 26, параграф 1 на Директива 2009/72 и на Директива 2009/73,</a:t>
            </a:r>
            <a:endParaRPr lang="en-US" dirty="0" smtClean="0"/>
          </a:p>
          <a:p>
            <a:r>
              <a:rPr lang="bg-BG" dirty="0" smtClean="0"/>
              <a:t>„</a:t>
            </a:r>
            <a:r>
              <a:rPr lang="bg-BG" i="1" dirty="0" smtClean="0"/>
              <a:t>Когато операторът на разпределителна система е част от вертикално интегрирано предприятие, той е независим поне по отношение на правната си форма, организацията и взимането на решения от други дейности, които не са свързани с разпределението. Тези правила не създават задължение за отделяне на собствеността върху активите на оператора на разпределителна система от вертикално интегрираното предприятие.</a:t>
            </a:r>
            <a:r>
              <a:rPr lang="bg-BG" dirty="0" smtClean="0"/>
              <a:t>”</a:t>
            </a:r>
            <a:endParaRPr lang="en-US" b="1" i="1" dirty="0" smtClean="0">
              <a:solidFill>
                <a:srgbClr val="4F81BD"/>
              </a:solidFill>
              <a:ea typeface="Times New Roman" pitchFamily="18" charset="0"/>
              <a:cs typeface="Times New Roman" pitchFamily="18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g-BG" b="1" i="1" dirty="0" smtClean="0">
                <a:solidFill>
                  <a:srgbClr val="4F81BD"/>
                </a:solidFill>
                <a:ea typeface="Times New Roman" pitchFamily="18" charset="0"/>
                <a:cs typeface="Times New Roman" pitchFamily="18" charset="0"/>
              </a:rPr>
              <a:t>§§ 2 Управленско отделяне	</a:t>
            </a:r>
            <a:endParaRPr lang="en-US" b="1" i="1" dirty="0" smtClean="0">
              <a:solidFill>
                <a:srgbClr val="4F81BD"/>
              </a:solidFill>
              <a:ea typeface="Times New Roman" pitchFamily="18" charset="0"/>
              <a:cs typeface="Times New Roman" pitchFamily="18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g-BG" dirty="0" smtClean="0">
                <a:solidFill>
                  <a:srgbClr val="243F60"/>
                </a:solidFill>
                <a:ea typeface="Times New Roman" pitchFamily="18" charset="0"/>
                <a:cs typeface="Times New Roman" pitchFamily="18" charset="0"/>
              </a:rPr>
              <a:t>а. Дефиниране на отделянето на управлението</a:t>
            </a:r>
            <a:endParaRPr lang="en-US" dirty="0" smtClean="0">
              <a:solidFill>
                <a:srgbClr val="243F60"/>
              </a:solidFill>
              <a:ea typeface="Times New Roman" pitchFamily="18" charset="0"/>
              <a:cs typeface="Times New Roman" pitchFamily="18" charset="0"/>
            </a:endParaRPr>
          </a:p>
          <a:p>
            <a:pPr lvl="0"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g-BG" dirty="0" smtClean="0">
                <a:ea typeface="Times New Roman" pitchFamily="18" charset="0"/>
                <a:cs typeface="Arial" pitchFamily="34" charset="0"/>
              </a:rPr>
              <a:t>б. Елементите на отделяне на управлението  според директивите</a:t>
            </a:r>
          </a:p>
          <a:p>
            <a:r>
              <a:rPr lang="bg-BG" dirty="0" smtClean="0"/>
              <a:t>член 26, параграф 2, буква а) предвижда на първо място: </a:t>
            </a:r>
            <a:endParaRPr lang="en-US" dirty="0" smtClean="0"/>
          </a:p>
          <a:p>
            <a:r>
              <a:rPr lang="bg-BG" i="1" dirty="0" smtClean="0"/>
              <a:t>„тези лица, които отговарят за управлението на оператора на разпределителна система, не трябва да участват в дружествени структури на интегрираното електроенергийно предприятие, отговарящи, пряко или непряко, за ежедневното управлениена производството, преноса или доставката на електроенергия;“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483768" y="2204864"/>
            <a:ext cx="5616624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bg-BG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sz="2000" b="1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БЛАГОДАРЯ ЗА ВНИМАНИЕТО!</a:t>
            </a:r>
            <a:endParaRPr lang="bg-BG" sz="2000" b="1" dirty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622</TotalTime>
  <Words>1056</Words>
  <Application>Microsoft Office PowerPoint</Application>
  <PresentationFormat>Презентация на цял екран (4:3)</PresentationFormat>
  <Paragraphs>118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11</vt:i4>
      </vt:variant>
    </vt:vector>
  </HeadingPairs>
  <TitlesOfParts>
    <vt:vector size="12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tanya</dc:creator>
  <cp:lastModifiedBy>S</cp:lastModifiedBy>
  <cp:revision>113</cp:revision>
  <cp:lastPrinted>2014-01-26T10:40:14Z</cp:lastPrinted>
  <dcterms:created xsi:type="dcterms:W3CDTF">2013-08-26T12:32:17Z</dcterms:created>
  <dcterms:modified xsi:type="dcterms:W3CDTF">2014-04-23T10:08:50Z</dcterms:modified>
</cp:coreProperties>
</file>